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FB34E8-FE17-4AA1-B516-90209468A845}" type="datetimeFigureOut">
              <a:rPr lang="it-IT" smtClean="0"/>
              <a:pPr/>
              <a:t>28/10/2012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391A9-C1CD-43BD-AE61-21942B8601C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0031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Disponiamo</a:t>
            </a:r>
            <a:r>
              <a:rPr lang="it-IT" baseline="0" dirty="0" smtClean="0"/>
              <a:t> quattro triangoli rettangoli congruenti nel modo di figura 1.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391A9-C1CD-43BD-AE61-21942B8601CC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o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6" name="Segnaposto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28/10/2012</a:t>
            </a:fld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7" name="Segnaposto contenut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28/10/2012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28/10/2012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28/10/2012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5" name="Segnaposto tes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8" name="Segnaposto contenut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28/10/2012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28/10/2012</a:t>
            </a:fld>
            <a:endParaRPr lang="it-IT"/>
          </a:p>
        </p:txBody>
      </p:sp>
      <p:sp>
        <p:nvSpPr>
          <p:cNvPr id="24" name="Segnaposto piè di pagin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28/10/2012</a:t>
            </a:fld>
            <a:endParaRPr lang="it-IT"/>
          </a:p>
        </p:txBody>
      </p:sp>
      <p:sp>
        <p:nvSpPr>
          <p:cNvPr id="29" name="Segnaposto piè di pagin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egnaposto tes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1" name="Segnaposto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28/10/2012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tito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727490"/>
            <a:ext cx="2339752" cy="1772816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Teorema </a:t>
            </a:r>
            <a:br>
              <a:rPr lang="it-IT" dirty="0" smtClean="0"/>
            </a:br>
            <a:r>
              <a:rPr lang="it-IT" dirty="0" smtClean="0"/>
              <a:t>di Pitagora</a:t>
            </a:r>
            <a:endParaRPr lang="it-IT" dirty="0"/>
          </a:p>
        </p:txBody>
      </p:sp>
      <p:sp>
        <p:nvSpPr>
          <p:cNvPr id="28" name="Triangolo rettangolo 27"/>
          <p:cNvSpPr/>
          <p:nvPr/>
        </p:nvSpPr>
        <p:spPr>
          <a:xfrm>
            <a:off x="5868144" y="5705380"/>
            <a:ext cx="2592000" cy="1080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Triangolo rettangolo 31"/>
          <p:cNvSpPr/>
          <p:nvPr/>
        </p:nvSpPr>
        <p:spPr>
          <a:xfrm rot="10800000">
            <a:off x="5868144" y="5705380"/>
            <a:ext cx="2592000" cy="1080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Triangolo rettangolo 34"/>
          <p:cNvSpPr/>
          <p:nvPr/>
        </p:nvSpPr>
        <p:spPr>
          <a:xfrm rot="16200000">
            <a:off x="2519856" y="4949212"/>
            <a:ext cx="2592000" cy="1080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Triangolo rettangolo 36"/>
          <p:cNvSpPr/>
          <p:nvPr/>
        </p:nvSpPr>
        <p:spPr>
          <a:xfrm rot="5400000">
            <a:off x="-72432" y="3869092"/>
            <a:ext cx="2592000" cy="1080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Rettangolo 39"/>
          <p:cNvSpPr/>
          <p:nvPr/>
        </p:nvSpPr>
        <p:spPr>
          <a:xfrm>
            <a:off x="4788024" y="5705380"/>
            <a:ext cx="1080120" cy="108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Rettangolo 40"/>
          <p:cNvSpPr/>
          <p:nvPr/>
        </p:nvSpPr>
        <p:spPr>
          <a:xfrm rot="10800000">
            <a:off x="5868144" y="3113092"/>
            <a:ext cx="2592000" cy="259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Triangolo rettangolo 41"/>
          <p:cNvSpPr/>
          <p:nvPr/>
        </p:nvSpPr>
        <p:spPr>
          <a:xfrm>
            <a:off x="683568" y="5705380"/>
            <a:ext cx="2592000" cy="1080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Triangolo rettangolo 42"/>
          <p:cNvSpPr/>
          <p:nvPr/>
        </p:nvSpPr>
        <p:spPr>
          <a:xfrm rot="16200000">
            <a:off x="4032024" y="3869092"/>
            <a:ext cx="2592000" cy="1080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Triangolo rettangolo 43"/>
          <p:cNvSpPr/>
          <p:nvPr/>
        </p:nvSpPr>
        <p:spPr>
          <a:xfrm rot="10800000">
            <a:off x="1763688" y="3113092"/>
            <a:ext cx="2592000" cy="1080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Triangolo rettangolo 44"/>
          <p:cNvSpPr/>
          <p:nvPr/>
        </p:nvSpPr>
        <p:spPr>
          <a:xfrm rot="5400000">
            <a:off x="4032024" y="3869092"/>
            <a:ext cx="2592000" cy="1080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" name="Rettangolo 45"/>
          <p:cNvSpPr/>
          <p:nvPr/>
        </p:nvSpPr>
        <p:spPr>
          <a:xfrm>
            <a:off x="683568" y="3113092"/>
            <a:ext cx="3672000" cy="3672408"/>
          </a:xfrm>
          <a:prstGeom prst="rect">
            <a:avLst/>
          </a:prstGeom>
          <a:solidFill>
            <a:srgbClr val="FFFF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Triangolo rettangolo 46"/>
          <p:cNvSpPr/>
          <p:nvPr/>
        </p:nvSpPr>
        <p:spPr>
          <a:xfrm rot="16200000">
            <a:off x="2519856" y="4949212"/>
            <a:ext cx="2592000" cy="1080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Triangolo rettangolo 47"/>
          <p:cNvSpPr/>
          <p:nvPr/>
        </p:nvSpPr>
        <p:spPr>
          <a:xfrm rot="5400000">
            <a:off x="-72432" y="3869092"/>
            <a:ext cx="2592000" cy="1080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" name="Triangolo rettangolo 48"/>
          <p:cNvSpPr/>
          <p:nvPr/>
        </p:nvSpPr>
        <p:spPr>
          <a:xfrm>
            <a:off x="683568" y="5705380"/>
            <a:ext cx="2592000" cy="1080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0" name="Triangolo rettangolo 49"/>
          <p:cNvSpPr/>
          <p:nvPr/>
        </p:nvSpPr>
        <p:spPr>
          <a:xfrm rot="10800000">
            <a:off x="1763688" y="3113092"/>
            <a:ext cx="2592000" cy="1080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CasellaDiTesto 50"/>
          <p:cNvSpPr txBox="1"/>
          <p:nvPr/>
        </p:nvSpPr>
        <p:spPr>
          <a:xfrm>
            <a:off x="2123728" y="4121204"/>
            <a:ext cx="67037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8800" dirty="0" smtClean="0">
                <a:latin typeface="French Script MT" pitchFamily="66" charset="0"/>
              </a:rPr>
              <a:t>i</a:t>
            </a:r>
            <a:r>
              <a:rPr lang="it-IT" sz="8800" baseline="30000" dirty="0" smtClean="0">
                <a:latin typeface="French Script MT" pitchFamily="66" charset="0"/>
              </a:rPr>
              <a:t>2</a:t>
            </a:r>
            <a:endParaRPr lang="it-IT" sz="8800" baseline="30000" dirty="0">
              <a:latin typeface="French Script MT" pitchFamily="66" charset="0"/>
            </a:endParaRPr>
          </a:p>
        </p:txBody>
      </p:sp>
      <p:sp>
        <p:nvSpPr>
          <p:cNvPr id="53" name="CasellaDiTesto 52"/>
          <p:cNvSpPr txBox="1"/>
          <p:nvPr/>
        </p:nvSpPr>
        <p:spPr>
          <a:xfrm>
            <a:off x="6444208" y="3689156"/>
            <a:ext cx="143821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8800" dirty="0" smtClean="0">
                <a:latin typeface="French Script MT" pitchFamily="66" charset="0"/>
              </a:rPr>
              <a:t>(c</a:t>
            </a:r>
            <a:r>
              <a:rPr lang="it-IT" sz="8800" baseline="-25000" dirty="0" smtClean="0">
                <a:latin typeface="French Script MT" pitchFamily="66" charset="0"/>
              </a:rPr>
              <a:t>1</a:t>
            </a:r>
            <a:r>
              <a:rPr lang="it-IT" sz="8800" dirty="0" smtClean="0">
                <a:latin typeface="French Script MT" pitchFamily="66" charset="0"/>
              </a:rPr>
              <a:t>)</a:t>
            </a:r>
            <a:r>
              <a:rPr lang="it-IT" sz="8800" baseline="30000" dirty="0" smtClean="0">
                <a:latin typeface="French Script MT" pitchFamily="66" charset="0"/>
              </a:rPr>
              <a:t>2</a:t>
            </a:r>
            <a:endParaRPr lang="it-IT" sz="8800" baseline="30000" dirty="0">
              <a:latin typeface="French Script MT" pitchFamily="66" charset="0"/>
            </a:endParaRPr>
          </a:p>
        </p:txBody>
      </p:sp>
      <p:sp>
        <p:nvSpPr>
          <p:cNvPr id="54" name="CasellaDiTesto 53"/>
          <p:cNvSpPr txBox="1"/>
          <p:nvPr/>
        </p:nvSpPr>
        <p:spPr>
          <a:xfrm>
            <a:off x="4788024" y="5705380"/>
            <a:ext cx="11521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600" dirty="0" smtClean="0">
                <a:latin typeface="French Script MT" pitchFamily="66" charset="0"/>
              </a:rPr>
              <a:t>(c</a:t>
            </a:r>
            <a:r>
              <a:rPr lang="it-IT" sz="6600" baseline="-25000" dirty="0" smtClean="0">
                <a:latin typeface="French Script MT" pitchFamily="66" charset="0"/>
              </a:rPr>
              <a:t>2</a:t>
            </a:r>
            <a:r>
              <a:rPr lang="it-IT" sz="6600" dirty="0" smtClean="0">
                <a:latin typeface="French Script MT" pitchFamily="66" charset="0"/>
              </a:rPr>
              <a:t>)</a:t>
            </a:r>
            <a:r>
              <a:rPr lang="it-IT" sz="6600" baseline="30000" dirty="0" smtClean="0">
                <a:latin typeface="French Script MT" pitchFamily="66" charset="0"/>
              </a:rPr>
              <a:t>2</a:t>
            </a:r>
            <a:endParaRPr lang="it-IT" sz="6600" baseline="30000" dirty="0">
              <a:latin typeface="French Script MT" pitchFamily="66" charset="0"/>
            </a:endParaRPr>
          </a:p>
        </p:txBody>
      </p:sp>
      <p:sp>
        <p:nvSpPr>
          <p:cNvPr id="68" name="Rettangolo arrotondato 67"/>
          <p:cNvSpPr/>
          <p:nvPr/>
        </p:nvSpPr>
        <p:spPr>
          <a:xfrm>
            <a:off x="2555776" y="188640"/>
            <a:ext cx="6408712" cy="280831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2" name="CasellaDiTesto 71"/>
          <p:cNvSpPr txBox="1"/>
          <p:nvPr/>
        </p:nvSpPr>
        <p:spPr>
          <a:xfrm>
            <a:off x="4860032" y="332656"/>
            <a:ext cx="7168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5400" dirty="0" smtClean="0">
                <a:solidFill>
                  <a:srgbClr val="FF0000"/>
                </a:solidFill>
              </a:rPr>
              <a:t>c</a:t>
            </a:r>
            <a:r>
              <a:rPr lang="it-IT" sz="5400" baseline="-25000" dirty="0" smtClean="0">
                <a:solidFill>
                  <a:srgbClr val="FF0000"/>
                </a:solidFill>
              </a:rPr>
              <a:t>1</a:t>
            </a:r>
            <a:endParaRPr lang="it-IT" sz="5400" baseline="-25000" dirty="0">
              <a:solidFill>
                <a:srgbClr val="FF0000"/>
              </a:solidFill>
            </a:endParaRPr>
          </a:p>
        </p:txBody>
      </p:sp>
      <p:sp>
        <p:nvSpPr>
          <p:cNvPr id="74" name="CasellaDiTesto 73"/>
          <p:cNvSpPr txBox="1"/>
          <p:nvPr/>
        </p:nvSpPr>
        <p:spPr>
          <a:xfrm>
            <a:off x="6084168" y="2204864"/>
            <a:ext cx="3449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5400" dirty="0" smtClean="0">
                <a:solidFill>
                  <a:srgbClr val="FFFF00"/>
                </a:solidFill>
              </a:rPr>
              <a:t>i</a:t>
            </a:r>
            <a:endParaRPr lang="it-IT" sz="5400" baseline="-25000" dirty="0">
              <a:solidFill>
                <a:srgbClr val="FFFF00"/>
              </a:solidFill>
            </a:endParaRPr>
          </a:p>
        </p:txBody>
      </p:sp>
      <p:sp>
        <p:nvSpPr>
          <p:cNvPr id="75" name="Triangolo rettangolo 74"/>
          <p:cNvSpPr/>
          <p:nvPr/>
        </p:nvSpPr>
        <p:spPr>
          <a:xfrm rot="9451474">
            <a:off x="3059800" y="1241513"/>
            <a:ext cx="5184000" cy="2160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6" name="Connettore 1 75"/>
          <p:cNvCxnSpPr/>
          <p:nvPr/>
        </p:nvCxnSpPr>
        <p:spPr>
          <a:xfrm rot="16200000" flipH="1">
            <a:off x="7048953" y="917752"/>
            <a:ext cx="1995934" cy="82574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7" name="Connettore 1 76"/>
          <p:cNvCxnSpPr/>
          <p:nvPr/>
        </p:nvCxnSpPr>
        <p:spPr>
          <a:xfrm rot="5400000" flipH="1" flipV="1">
            <a:off x="4248040" y="-1071577"/>
            <a:ext cx="1981778" cy="479024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8" name="Connettore 1 77"/>
          <p:cNvCxnSpPr/>
          <p:nvPr/>
        </p:nvCxnSpPr>
        <p:spPr>
          <a:xfrm rot="16200000" flipH="1">
            <a:off x="5644721" y="-486480"/>
            <a:ext cx="14156" cy="5615982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CasellaDiTesto 78"/>
          <p:cNvSpPr txBox="1"/>
          <p:nvPr/>
        </p:nvSpPr>
        <p:spPr>
          <a:xfrm>
            <a:off x="7956376" y="548680"/>
            <a:ext cx="7232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5400" dirty="0" smtClean="0">
                <a:solidFill>
                  <a:srgbClr val="92D050"/>
                </a:solidFill>
              </a:rPr>
              <a:t>c</a:t>
            </a:r>
            <a:r>
              <a:rPr lang="it-IT" sz="5400" baseline="-25000" dirty="0" smtClean="0">
                <a:solidFill>
                  <a:srgbClr val="92D050"/>
                </a:solidFill>
              </a:rPr>
              <a:t>2</a:t>
            </a:r>
            <a:endParaRPr lang="it-IT" sz="5400" baseline="-25000" dirty="0">
              <a:solidFill>
                <a:srgbClr val="92D050"/>
              </a:solidFill>
            </a:endParaRPr>
          </a:p>
        </p:txBody>
      </p:sp>
      <p:sp>
        <p:nvSpPr>
          <p:cNvPr id="80" name="CasellaDiTesto 79"/>
          <p:cNvSpPr txBox="1"/>
          <p:nvPr/>
        </p:nvSpPr>
        <p:spPr>
          <a:xfrm>
            <a:off x="4860031" y="332654"/>
            <a:ext cx="7168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5400" dirty="0" smtClean="0">
                <a:solidFill>
                  <a:srgbClr val="FF0000"/>
                </a:solidFill>
              </a:rPr>
              <a:t>c</a:t>
            </a:r>
            <a:r>
              <a:rPr lang="it-IT" sz="5400" baseline="-25000" dirty="0" smtClean="0">
                <a:solidFill>
                  <a:srgbClr val="FF0000"/>
                </a:solidFill>
              </a:rPr>
              <a:t>1</a:t>
            </a:r>
            <a:endParaRPr lang="it-IT" sz="5400" baseline="-25000" dirty="0">
              <a:solidFill>
                <a:srgbClr val="FF0000"/>
              </a:solidFill>
            </a:endParaRPr>
          </a:p>
        </p:txBody>
      </p:sp>
      <p:sp>
        <p:nvSpPr>
          <p:cNvPr id="81" name="CasellaDiTesto 80"/>
          <p:cNvSpPr txBox="1"/>
          <p:nvPr/>
        </p:nvSpPr>
        <p:spPr>
          <a:xfrm>
            <a:off x="6084167" y="2204862"/>
            <a:ext cx="3449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5400" dirty="0" smtClean="0">
                <a:solidFill>
                  <a:srgbClr val="FFFF00"/>
                </a:solidFill>
              </a:rPr>
              <a:t>i</a:t>
            </a:r>
            <a:endParaRPr lang="it-IT" sz="5400" baseline="-25000" dirty="0">
              <a:solidFill>
                <a:srgbClr val="FFFF00"/>
              </a:solidFill>
            </a:endParaRPr>
          </a:p>
        </p:txBody>
      </p:sp>
      <p:sp>
        <p:nvSpPr>
          <p:cNvPr id="82" name="Triangolo rettangolo 81"/>
          <p:cNvSpPr/>
          <p:nvPr/>
        </p:nvSpPr>
        <p:spPr>
          <a:xfrm rot="9451474">
            <a:off x="3059799" y="1241511"/>
            <a:ext cx="5184000" cy="2160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3" name="Connettore 1 82"/>
          <p:cNvCxnSpPr/>
          <p:nvPr/>
        </p:nvCxnSpPr>
        <p:spPr>
          <a:xfrm rot="16200000" flipH="1">
            <a:off x="7048952" y="917750"/>
            <a:ext cx="1995934" cy="82574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4" name="Connettore 1 83"/>
          <p:cNvCxnSpPr/>
          <p:nvPr/>
        </p:nvCxnSpPr>
        <p:spPr>
          <a:xfrm rot="5400000" flipH="1" flipV="1">
            <a:off x="4248039" y="-1071579"/>
            <a:ext cx="1981778" cy="479024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5" name="Connettore 1 84"/>
          <p:cNvCxnSpPr/>
          <p:nvPr/>
        </p:nvCxnSpPr>
        <p:spPr>
          <a:xfrm rot="16200000" flipH="1">
            <a:off x="5644720" y="-486482"/>
            <a:ext cx="14156" cy="5615982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CasellaDiTesto 85"/>
          <p:cNvSpPr txBox="1"/>
          <p:nvPr/>
        </p:nvSpPr>
        <p:spPr>
          <a:xfrm>
            <a:off x="7956375" y="548678"/>
            <a:ext cx="7232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5400" dirty="0" smtClean="0">
                <a:solidFill>
                  <a:srgbClr val="92D050"/>
                </a:solidFill>
              </a:rPr>
              <a:t>c</a:t>
            </a:r>
            <a:r>
              <a:rPr lang="it-IT" sz="5400" baseline="-25000" dirty="0" smtClean="0">
                <a:solidFill>
                  <a:srgbClr val="92D050"/>
                </a:solidFill>
              </a:rPr>
              <a:t>2</a:t>
            </a:r>
            <a:endParaRPr lang="it-IT" sz="5400" baseline="-25000" dirty="0">
              <a:solidFill>
                <a:srgbClr val="92D050"/>
              </a:solidFill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2428874"/>
            <a:ext cx="2220788" cy="857250"/>
          </a:xfrm>
          <a:prstGeom prst="rect">
            <a:avLst/>
          </a:prstGeom>
          <a:noFill/>
        </p:spPr>
      </p:pic>
      <p:sp>
        <p:nvSpPr>
          <p:cNvPr id="39" name="Rettangolo 3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" name="CasellaDiTesto 51"/>
          <p:cNvSpPr txBox="1"/>
          <p:nvPr/>
        </p:nvSpPr>
        <p:spPr>
          <a:xfrm>
            <a:off x="0" y="-24"/>
            <a:ext cx="2252861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it-IT" i="1" dirty="0" smtClean="0">
                <a:latin typeface="Cambria" pitchFamily="18" charset="0"/>
              </a:rPr>
              <a:t>Prof.ssa Marisa </a:t>
            </a:r>
            <a:r>
              <a:rPr lang="it-IT" i="1" err="1" smtClean="0">
                <a:latin typeface="Cambria" pitchFamily="18" charset="0"/>
              </a:rPr>
              <a:t>Piras</a:t>
            </a:r>
            <a:r>
              <a:rPr lang="it-IT" i="1" smtClean="0">
                <a:latin typeface="Cambria" pitchFamily="18" charset="0"/>
              </a:rPr>
              <a:t> </a:t>
            </a:r>
            <a:endParaRPr lang="it-IT" i="1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5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96296E-6 L 0.45295 -2.96296E-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7 L 0.16944 -0.1574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" y="-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96296E-6 L 0.55122 -0.00533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500"/>
                            </p:stCondLst>
                            <p:childTnLst>
                              <p:par>
                                <p:cTn id="79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22222E-6 L 0.43316 0.37268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" y="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6000"/>
                            </p:stCondLst>
                            <p:childTnLst>
                              <p:par>
                                <p:cTn id="12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2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2" grpId="0" animBg="1"/>
      <p:bldP spid="35" grpId="0" animBg="1"/>
      <p:bldP spid="35" grpId="1" animBg="1"/>
      <p:bldP spid="35" grpId="2" animBg="1"/>
      <p:bldP spid="37" grpId="0" animBg="1"/>
      <p:bldP spid="37" grpId="1" animBg="1"/>
      <p:bldP spid="37" grpId="2" animBg="1"/>
      <p:bldP spid="40" grpId="0" animBg="1"/>
      <p:bldP spid="41" grpId="0" animBg="1"/>
      <p:bldP spid="42" grpId="0" animBg="1"/>
      <p:bldP spid="42" grpId="1" animBg="1"/>
      <p:bldP spid="42" grpId="2" animBg="1"/>
      <p:bldP spid="43" grpId="0" animBg="1"/>
      <p:bldP spid="44" grpId="0" animBg="1"/>
      <p:bldP spid="44" grpId="1" animBg="1"/>
      <p:bldP spid="44" grpId="2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/>
      <p:bldP spid="53" grpId="0"/>
      <p:bldP spid="53" grpId="1"/>
      <p:bldP spid="54" grpId="1"/>
      <p:bldP spid="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Le formule del </a:t>
            </a:r>
            <a:br>
              <a:rPr lang="it-IT" dirty="0" smtClean="0"/>
            </a:br>
            <a:r>
              <a:rPr lang="it-IT" dirty="0" smtClean="0"/>
              <a:t>Teorema di Pitagora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0" y="1214422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latin typeface="Cambria Math" pitchFamily="18" charset="0"/>
                <a:ea typeface="Cambria Math" pitchFamily="18" charset="0"/>
              </a:rPr>
              <a:t>Il quadrato costruito sull’ipotenusa è equivalente alla somma dei quadrati costruiti sui cateti.</a:t>
            </a:r>
            <a:endParaRPr lang="it-IT" sz="2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914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2132856"/>
            <a:ext cx="5572125" cy="1419225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914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3645024"/>
            <a:ext cx="5743575" cy="1419225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914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5157192"/>
            <a:ext cx="5353050" cy="1419225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914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0" y="-24"/>
            <a:ext cx="2252861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it-IT" i="1" dirty="0" smtClean="0">
                <a:latin typeface="Cambria" pitchFamily="18" charset="0"/>
              </a:rPr>
              <a:t>Prof.ssa Marisa Piras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rra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r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276</TotalTime>
  <Words>47</Words>
  <Application>Microsoft Office PowerPoint</Application>
  <PresentationFormat>Presentazione su schermo (4:3)</PresentationFormat>
  <Paragraphs>16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Terra</vt:lpstr>
      <vt:lpstr>Teorema  di Pitagora</vt:lpstr>
      <vt:lpstr>Le formule del  Teorema di Pitagora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Teorema  di Pitagora</dc:title>
  <cp:lastModifiedBy> </cp:lastModifiedBy>
  <cp:revision>18</cp:revision>
  <dcterms:modified xsi:type="dcterms:W3CDTF">2012-10-28T16:31:58Z</dcterms:modified>
</cp:coreProperties>
</file>