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1" r:id="rId6"/>
    <p:sldId id="260" r:id="rId7"/>
    <p:sldId id="262" r:id="rId8"/>
    <p:sldId id="263" r:id="rId9"/>
    <p:sldId id="264" r:id="rId10"/>
    <p:sldId id="265" r:id="rId11"/>
    <p:sldId id="266" r:id="rId12"/>
    <p:sldId id="268" r:id="rId13"/>
    <p:sldId id="267" r:id="rId14"/>
    <p:sldId id="269" r:id="rId15"/>
    <p:sldId id="270" r:id="rId16"/>
    <p:sldId id="271" r:id="rId17"/>
    <p:sldId id="272"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35" y="2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B3539-CE4B-4EAF-9715-704F0DB96268}" type="datetimeFigureOut">
              <a:rPr lang="it-IT" smtClean="0"/>
              <a:t>19/01/2020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CB558-0F55-4789-B44F-C7871C7A786B}" type="slidenum">
              <a:rPr lang="it-IT" smtClean="0"/>
              <a:t>‹N›</a:t>
            </a:fld>
            <a:endParaRPr lang="it-IT"/>
          </a:p>
        </p:txBody>
      </p:sp>
    </p:spTree>
    <p:extLst>
      <p:ext uri="{BB962C8B-B14F-4D97-AF65-F5344CB8AC3E}">
        <p14:creationId xmlns:p14="http://schemas.microsoft.com/office/powerpoint/2010/main" val="427884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FDCB558-0F55-4789-B44F-C7871C7A786B}" type="slidenum">
              <a:rPr lang="it-IT" smtClean="0"/>
              <a:t>8</a:t>
            </a:fld>
            <a:endParaRPr lang="it-IT"/>
          </a:p>
        </p:txBody>
      </p:sp>
    </p:spTree>
    <p:extLst>
      <p:ext uri="{BB962C8B-B14F-4D97-AF65-F5344CB8AC3E}">
        <p14:creationId xmlns:p14="http://schemas.microsoft.com/office/powerpoint/2010/main" val="52998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FDCB558-0F55-4789-B44F-C7871C7A786B}" type="slidenum">
              <a:rPr lang="it-IT" smtClean="0"/>
              <a:t>13</a:t>
            </a:fld>
            <a:endParaRPr lang="it-IT"/>
          </a:p>
        </p:txBody>
      </p:sp>
    </p:spTree>
    <p:extLst>
      <p:ext uri="{BB962C8B-B14F-4D97-AF65-F5344CB8AC3E}">
        <p14:creationId xmlns:p14="http://schemas.microsoft.com/office/powerpoint/2010/main" val="189421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48790-5725-4989-8637-0614C300A24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EF30CF4-1B80-48D2-B1C3-0F4FD59CB0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13EA15F-06FD-4104-ADC6-AB32A9C48E7E}"/>
              </a:ext>
            </a:extLst>
          </p:cNvPr>
          <p:cNvSpPr>
            <a:spLocks noGrp="1"/>
          </p:cNvSpPr>
          <p:nvPr>
            <p:ph type="dt" sz="half" idx="10"/>
          </p:nvPr>
        </p:nvSpPr>
        <p:spPr/>
        <p:txBody>
          <a:bodyPr/>
          <a:lstStyle/>
          <a:p>
            <a:fld id="{04C86B31-5B97-45C5-8F5F-58B2024D692E}" type="datetime1">
              <a:rPr lang="it-IT" smtClean="0"/>
              <a:t>19/01/2020</a:t>
            </a:fld>
            <a:endParaRPr lang="it-IT" dirty="0"/>
          </a:p>
        </p:txBody>
      </p:sp>
      <p:sp>
        <p:nvSpPr>
          <p:cNvPr id="5" name="Segnaposto piè di pagina 4">
            <a:extLst>
              <a:ext uri="{FF2B5EF4-FFF2-40B4-BE49-F238E27FC236}">
                <a16:creationId xmlns:a16="http://schemas.microsoft.com/office/drawing/2014/main" id="{9F2AB1A6-D530-4F05-829A-0E25527268E3}"/>
              </a:ext>
            </a:extLst>
          </p:cNvPr>
          <p:cNvSpPr>
            <a:spLocks noGrp="1"/>
          </p:cNvSpPr>
          <p:nvPr>
            <p:ph type="ftr" sz="quarter" idx="11"/>
          </p:nvPr>
        </p:nvSpPr>
        <p:spPr/>
        <p:txBody>
          <a:bodyPr/>
          <a:lstStyle/>
          <a:p>
            <a:r>
              <a:rPr lang="it-IT"/>
              <a:t>Scuola secondaria di I grado – Via Piceno – Prof.ssa Alessandra Serra – A.S. 2019/2020 Immagini da S. Zanoli, ALIANTE Il volo della Scienza, Mondadori</a:t>
            </a:r>
            <a:endParaRPr lang="it-IT" dirty="0"/>
          </a:p>
        </p:txBody>
      </p:sp>
      <p:sp>
        <p:nvSpPr>
          <p:cNvPr id="6" name="Segnaposto numero diapositiva 5">
            <a:extLst>
              <a:ext uri="{FF2B5EF4-FFF2-40B4-BE49-F238E27FC236}">
                <a16:creationId xmlns:a16="http://schemas.microsoft.com/office/drawing/2014/main" id="{842FA657-E62A-477C-9744-A7CBD0F4E849}"/>
              </a:ext>
            </a:extLst>
          </p:cNvPr>
          <p:cNvSpPr>
            <a:spLocks noGrp="1"/>
          </p:cNvSpPr>
          <p:nvPr>
            <p:ph type="sldNum" sz="quarter" idx="12"/>
          </p:nvPr>
        </p:nvSpPr>
        <p:spPr/>
        <p:txBody>
          <a:bodyPr/>
          <a:lstStyle/>
          <a:p>
            <a:fld id="{91A98B5A-A4B5-48D5-98EA-5F493D14A4CC}" type="slidenum">
              <a:rPr lang="it-IT" smtClean="0"/>
              <a:t>‹N›</a:t>
            </a:fld>
            <a:endParaRPr lang="it-IT" dirty="0"/>
          </a:p>
        </p:txBody>
      </p:sp>
    </p:spTree>
    <p:extLst>
      <p:ext uri="{BB962C8B-B14F-4D97-AF65-F5344CB8AC3E}">
        <p14:creationId xmlns:p14="http://schemas.microsoft.com/office/powerpoint/2010/main" val="398461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AB9699-EFA5-4D7C-9E11-C7C220F4E16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CC46C6A-0A82-404D-BF1E-E561256FE5D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27C1D11-CCD9-42FB-9925-7E11F76F729C}"/>
              </a:ext>
            </a:extLst>
          </p:cNvPr>
          <p:cNvSpPr>
            <a:spLocks noGrp="1"/>
          </p:cNvSpPr>
          <p:nvPr>
            <p:ph type="dt" sz="half" idx="10"/>
          </p:nvPr>
        </p:nvSpPr>
        <p:spPr/>
        <p:txBody>
          <a:bodyPr/>
          <a:lstStyle/>
          <a:p>
            <a:fld id="{A8B92178-1A88-46EC-8477-491471660E11}" type="datetime1">
              <a:rPr lang="it-IT" smtClean="0"/>
              <a:t>19/01/2020</a:t>
            </a:fld>
            <a:endParaRPr lang="it-IT" dirty="0"/>
          </a:p>
        </p:txBody>
      </p:sp>
      <p:sp>
        <p:nvSpPr>
          <p:cNvPr id="5" name="Segnaposto piè di pagina 4">
            <a:extLst>
              <a:ext uri="{FF2B5EF4-FFF2-40B4-BE49-F238E27FC236}">
                <a16:creationId xmlns:a16="http://schemas.microsoft.com/office/drawing/2014/main" id="{B9A4F1C9-5909-4B2D-909D-D34BC48C5ABB}"/>
              </a:ext>
            </a:extLst>
          </p:cNvPr>
          <p:cNvSpPr>
            <a:spLocks noGrp="1"/>
          </p:cNvSpPr>
          <p:nvPr>
            <p:ph type="ftr" sz="quarter" idx="11"/>
          </p:nvPr>
        </p:nvSpPr>
        <p:spPr/>
        <p:txBody>
          <a:bodyPr/>
          <a:lstStyle/>
          <a:p>
            <a:r>
              <a:rPr lang="it-IT"/>
              <a:t>Scuola secondaria di I grado – Via Piceno – Prof.ssa Alessandra Serra – A.S. 2019/2020 Immagini da S. Zanoli, ALIANTE Il volo della Scienza, Mondadori</a:t>
            </a:r>
            <a:endParaRPr lang="it-IT" dirty="0"/>
          </a:p>
        </p:txBody>
      </p:sp>
      <p:sp>
        <p:nvSpPr>
          <p:cNvPr id="6" name="Segnaposto numero diapositiva 5">
            <a:extLst>
              <a:ext uri="{FF2B5EF4-FFF2-40B4-BE49-F238E27FC236}">
                <a16:creationId xmlns:a16="http://schemas.microsoft.com/office/drawing/2014/main" id="{B7367368-5BD4-4EFF-8E44-571141994E20}"/>
              </a:ext>
            </a:extLst>
          </p:cNvPr>
          <p:cNvSpPr>
            <a:spLocks noGrp="1"/>
          </p:cNvSpPr>
          <p:nvPr>
            <p:ph type="sldNum" sz="quarter" idx="12"/>
          </p:nvPr>
        </p:nvSpPr>
        <p:spPr/>
        <p:txBody>
          <a:bodyPr/>
          <a:lstStyle/>
          <a:p>
            <a:fld id="{91A98B5A-A4B5-48D5-98EA-5F493D14A4CC}" type="slidenum">
              <a:rPr lang="it-IT" smtClean="0"/>
              <a:t>‹N›</a:t>
            </a:fld>
            <a:endParaRPr lang="it-IT" dirty="0"/>
          </a:p>
        </p:txBody>
      </p:sp>
    </p:spTree>
    <p:extLst>
      <p:ext uri="{BB962C8B-B14F-4D97-AF65-F5344CB8AC3E}">
        <p14:creationId xmlns:p14="http://schemas.microsoft.com/office/powerpoint/2010/main" val="58315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6D472E1-E20F-424C-9BF3-C6DDCE08823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4A4C85D-5B43-46BE-9C72-14B325B6FB3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00C7877-2DC3-4229-AA74-9DEF3A1C4EEB}"/>
              </a:ext>
            </a:extLst>
          </p:cNvPr>
          <p:cNvSpPr>
            <a:spLocks noGrp="1"/>
          </p:cNvSpPr>
          <p:nvPr>
            <p:ph type="dt" sz="half" idx="10"/>
          </p:nvPr>
        </p:nvSpPr>
        <p:spPr/>
        <p:txBody>
          <a:bodyPr/>
          <a:lstStyle/>
          <a:p>
            <a:fld id="{092AA054-8797-45F4-8D9B-C10FABE44500}" type="datetime1">
              <a:rPr lang="it-IT" smtClean="0"/>
              <a:t>19/01/2020</a:t>
            </a:fld>
            <a:endParaRPr lang="it-IT" dirty="0"/>
          </a:p>
        </p:txBody>
      </p:sp>
      <p:sp>
        <p:nvSpPr>
          <p:cNvPr id="5" name="Segnaposto piè di pagina 4">
            <a:extLst>
              <a:ext uri="{FF2B5EF4-FFF2-40B4-BE49-F238E27FC236}">
                <a16:creationId xmlns:a16="http://schemas.microsoft.com/office/drawing/2014/main" id="{DD9ACDCF-BC9F-4752-8093-1EBF33652A91}"/>
              </a:ext>
            </a:extLst>
          </p:cNvPr>
          <p:cNvSpPr>
            <a:spLocks noGrp="1"/>
          </p:cNvSpPr>
          <p:nvPr>
            <p:ph type="ftr" sz="quarter" idx="11"/>
          </p:nvPr>
        </p:nvSpPr>
        <p:spPr/>
        <p:txBody>
          <a:bodyPr/>
          <a:lstStyle/>
          <a:p>
            <a:r>
              <a:rPr lang="it-IT"/>
              <a:t>Scuola secondaria di I grado – Via Piceno – Prof.ssa Alessandra Serra – A.S. 2019/2020 Immagini da S. Zanoli, ALIANTE Il volo della Scienza, Mondadori</a:t>
            </a:r>
            <a:endParaRPr lang="it-IT" dirty="0"/>
          </a:p>
        </p:txBody>
      </p:sp>
      <p:sp>
        <p:nvSpPr>
          <p:cNvPr id="6" name="Segnaposto numero diapositiva 5">
            <a:extLst>
              <a:ext uri="{FF2B5EF4-FFF2-40B4-BE49-F238E27FC236}">
                <a16:creationId xmlns:a16="http://schemas.microsoft.com/office/drawing/2014/main" id="{C37002C6-7B90-4CD5-82D9-8856713EAC77}"/>
              </a:ext>
            </a:extLst>
          </p:cNvPr>
          <p:cNvSpPr>
            <a:spLocks noGrp="1"/>
          </p:cNvSpPr>
          <p:nvPr>
            <p:ph type="sldNum" sz="quarter" idx="12"/>
          </p:nvPr>
        </p:nvSpPr>
        <p:spPr/>
        <p:txBody>
          <a:bodyPr/>
          <a:lstStyle/>
          <a:p>
            <a:fld id="{91A98B5A-A4B5-48D5-98EA-5F493D14A4CC}" type="slidenum">
              <a:rPr lang="it-IT" smtClean="0"/>
              <a:t>‹N›</a:t>
            </a:fld>
            <a:endParaRPr lang="it-IT" dirty="0"/>
          </a:p>
        </p:txBody>
      </p:sp>
    </p:spTree>
    <p:extLst>
      <p:ext uri="{BB962C8B-B14F-4D97-AF65-F5344CB8AC3E}">
        <p14:creationId xmlns:p14="http://schemas.microsoft.com/office/powerpoint/2010/main" val="41290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66D0D5-F3E1-488E-B7D1-E4E0CDAD9E9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F8D0C08-695A-4B9A-B663-55F71CB0EE7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C022E82-CFBF-42EA-A22F-6383CFE5E04D}"/>
              </a:ext>
            </a:extLst>
          </p:cNvPr>
          <p:cNvSpPr>
            <a:spLocks noGrp="1"/>
          </p:cNvSpPr>
          <p:nvPr>
            <p:ph type="dt" sz="half" idx="10"/>
          </p:nvPr>
        </p:nvSpPr>
        <p:spPr/>
        <p:txBody>
          <a:bodyPr/>
          <a:lstStyle/>
          <a:p>
            <a:fld id="{0CB9FFA8-04A6-462F-84AC-1A052357755B}" type="datetime1">
              <a:rPr lang="it-IT" smtClean="0"/>
              <a:t>19/01/2020</a:t>
            </a:fld>
            <a:endParaRPr lang="it-IT" dirty="0"/>
          </a:p>
        </p:txBody>
      </p:sp>
      <p:sp>
        <p:nvSpPr>
          <p:cNvPr id="5" name="Segnaposto piè di pagina 4">
            <a:extLst>
              <a:ext uri="{FF2B5EF4-FFF2-40B4-BE49-F238E27FC236}">
                <a16:creationId xmlns:a16="http://schemas.microsoft.com/office/drawing/2014/main" id="{FEBB50F3-BE00-4BC5-8F88-9E889B9E041A}"/>
              </a:ext>
            </a:extLst>
          </p:cNvPr>
          <p:cNvSpPr>
            <a:spLocks noGrp="1"/>
          </p:cNvSpPr>
          <p:nvPr>
            <p:ph type="ftr" sz="quarter" idx="11"/>
          </p:nvPr>
        </p:nvSpPr>
        <p:spPr/>
        <p:txBody>
          <a:bodyPr/>
          <a:lstStyle/>
          <a:p>
            <a:r>
              <a:rPr lang="it-IT"/>
              <a:t>Scuola secondaria di I grado – Via Piceno – Prof.ssa Alessandra Serra – A.S. 2019/2020 Immagini da S. Zanoli, ALIANTE Il volo della Scienza, Mondadori</a:t>
            </a:r>
            <a:endParaRPr lang="it-IT" dirty="0"/>
          </a:p>
        </p:txBody>
      </p:sp>
      <p:sp>
        <p:nvSpPr>
          <p:cNvPr id="6" name="Segnaposto numero diapositiva 5">
            <a:extLst>
              <a:ext uri="{FF2B5EF4-FFF2-40B4-BE49-F238E27FC236}">
                <a16:creationId xmlns:a16="http://schemas.microsoft.com/office/drawing/2014/main" id="{4A6BFB1D-3AB0-45B5-9A63-87404499766D}"/>
              </a:ext>
            </a:extLst>
          </p:cNvPr>
          <p:cNvSpPr>
            <a:spLocks noGrp="1"/>
          </p:cNvSpPr>
          <p:nvPr>
            <p:ph type="sldNum" sz="quarter" idx="12"/>
          </p:nvPr>
        </p:nvSpPr>
        <p:spPr/>
        <p:txBody>
          <a:bodyPr/>
          <a:lstStyle/>
          <a:p>
            <a:fld id="{91A98B5A-A4B5-48D5-98EA-5F493D14A4CC}" type="slidenum">
              <a:rPr lang="it-IT" smtClean="0"/>
              <a:t>‹N›</a:t>
            </a:fld>
            <a:endParaRPr lang="it-IT" dirty="0"/>
          </a:p>
        </p:txBody>
      </p:sp>
    </p:spTree>
    <p:extLst>
      <p:ext uri="{BB962C8B-B14F-4D97-AF65-F5344CB8AC3E}">
        <p14:creationId xmlns:p14="http://schemas.microsoft.com/office/powerpoint/2010/main" val="50038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A65FB-0EBE-4E75-AE7A-7D9E41CF2C3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1240B86-6C41-4E9D-9688-80F50D58F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8200659-7EE8-48AF-8A9B-CFECE75F16EF}"/>
              </a:ext>
            </a:extLst>
          </p:cNvPr>
          <p:cNvSpPr>
            <a:spLocks noGrp="1"/>
          </p:cNvSpPr>
          <p:nvPr>
            <p:ph type="dt" sz="half" idx="10"/>
          </p:nvPr>
        </p:nvSpPr>
        <p:spPr/>
        <p:txBody>
          <a:bodyPr/>
          <a:lstStyle/>
          <a:p>
            <a:fld id="{5FC1DE7F-FD6D-40EE-9814-F883B3619B5E}" type="datetime1">
              <a:rPr lang="it-IT" smtClean="0"/>
              <a:t>19/01/2020</a:t>
            </a:fld>
            <a:endParaRPr lang="it-IT" dirty="0"/>
          </a:p>
        </p:txBody>
      </p:sp>
      <p:sp>
        <p:nvSpPr>
          <p:cNvPr id="5" name="Segnaposto piè di pagina 4">
            <a:extLst>
              <a:ext uri="{FF2B5EF4-FFF2-40B4-BE49-F238E27FC236}">
                <a16:creationId xmlns:a16="http://schemas.microsoft.com/office/drawing/2014/main" id="{082DA6A4-C37B-4C40-915B-A7561F0A7280}"/>
              </a:ext>
            </a:extLst>
          </p:cNvPr>
          <p:cNvSpPr>
            <a:spLocks noGrp="1"/>
          </p:cNvSpPr>
          <p:nvPr>
            <p:ph type="ftr" sz="quarter" idx="11"/>
          </p:nvPr>
        </p:nvSpPr>
        <p:spPr/>
        <p:txBody>
          <a:bodyPr/>
          <a:lstStyle/>
          <a:p>
            <a:r>
              <a:rPr lang="it-IT"/>
              <a:t>Scuola secondaria di I grado – Via Piceno – Prof.ssa Alessandra Serra – A.S. 2019/2020 Immagini da S. Zanoli, ALIANTE Il volo della Scienza, Mondadori</a:t>
            </a:r>
            <a:endParaRPr lang="it-IT" dirty="0"/>
          </a:p>
        </p:txBody>
      </p:sp>
      <p:sp>
        <p:nvSpPr>
          <p:cNvPr id="6" name="Segnaposto numero diapositiva 5">
            <a:extLst>
              <a:ext uri="{FF2B5EF4-FFF2-40B4-BE49-F238E27FC236}">
                <a16:creationId xmlns:a16="http://schemas.microsoft.com/office/drawing/2014/main" id="{367D907B-49FC-49CA-B332-73CEBD8A68E4}"/>
              </a:ext>
            </a:extLst>
          </p:cNvPr>
          <p:cNvSpPr>
            <a:spLocks noGrp="1"/>
          </p:cNvSpPr>
          <p:nvPr>
            <p:ph type="sldNum" sz="quarter" idx="12"/>
          </p:nvPr>
        </p:nvSpPr>
        <p:spPr/>
        <p:txBody>
          <a:bodyPr/>
          <a:lstStyle/>
          <a:p>
            <a:fld id="{91A98B5A-A4B5-48D5-98EA-5F493D14A4CC}" type="slidenum">
              <a:rPr lang="it-IT" smtClean="0"/>
              <a:t>‹N›</a:t>
            </a:fld>
            <a:endParaRPr lang="it-IT" dirty="0"/>
          </a:p>
        </p:txBody>
      </p:sp>
    </p:spTree>
    <p:extLst>
      <p:ext uri="{BB962C8B-B14F-4D97-AF65-F5344CB8AC3E}">
        <p14:creationId xmlns:p14="http://schemas.microsoft.com/office/powerpoint/2010/main" val="70479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A97D06-90C5-4DE1-9FB4-D8E4A51F59C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66351DB-2B20-47B6-8D94-B281616B636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1C5BE7E-6139-4EA2-A10D-1650B1D5986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C6E06A4-4A66-487E-9B58-08B9CDA52ABE}"/>
              </a:ext>
            </a:extLst>
          </p:cNvPr>
          <p:cNvSpPr>
            <a:spLocks noGrp="1"/>
          </p:cNvSpPr>
          <p:nvPr>
            <p:ph type="dt" sz="half" idx="10"/>
          </p:nvPr>
        </p:nvSpPr>
        <p:spPr/>
        <p:txBody>
          <a:bodyPr/>
          <a:lstStyle/>
          <a:p>
            <a:fld id="{A6F9850C-DBE0-4C4D-9DB0-F743EBDA4107}" type="datetime1">
              <a:rPr lang="it-IT" smtClean="0"/>
              <a:t>19/01/2020</a:t>
            </a:fld>
            <a:endParaRPr lang="it-IT" dirty="0"/>
          </a:p>
        </p:txBody>
      </p:sp>
      <p:sp>
        <p:nvSpPr>
          <p:cNvPr id="6" name="Segnaposto piè di pagina 5">
            <a:extLst>
              <a:ext uri="{FF2B5EF4-FFF2-40B4-BE49-F238E27FC236}">
                <a16:creationId xmlns:a16="http://schemas.microsoft.com/office/drawing/2014/main" id="{4278DBC9-97D1-4CBD-B670-1406A7C18EB7}"/>
              </a:ext>
            </a:extLst>
          </p:cNvPr>
          <p:cNvSpPr>
            <a:spLocks noGrp="1"/>
          </p:cNvSpPr>
          <p:nvPr>
            <p:ph type="ftr" sz="quarter" idx="11"/>
          </p:nvPr>
        </p:nvSpPr>
        <p:spPr/>
        <p:txBody>
          <a:bodyPr/>
          <a:lstStyle/>
          <a:p>
            <a:r>
              <a:rPr lang="it-IT"/>
              <a:t>Scuola secondaria di I grado – Via Piceno – Prof.ssa Alessandra Serra – A.S. 2019/2020 Immagini da S. Zanoli, ALIANTE Il volo della Scienza, Mondadori</a:t>
            </a:r>
            <a:endParaRPr lang="it-IT" dirty="0"/>
          </a:p>
        </p:txBody>
      </p:sp>
      <p:sp>
        <p:nvSpPr>
          <p:cNvPr id="7" name="Segnaposto numero diapositiva 6">
            <a:extLst>
              <a:ext uri="{FF2B5EF4-FFF2-40B4-BE49-F238E27FC236}">
                <a16:creationId xmlns:a16="http://schemas.microsoft.com/office/drawing/2014/main" id="{D875C7DE-3149-498B-BD9E-CF9548EE351F}"/>
              </a:ext>
            </a:extLst>
          </p:cNvPr>
          <p:cNvSpPr>
            <a:spLocks noGrp="1"/>
          </p:cNvSpPr>
          <p:nvPr>
            <p:ph type="sldNum" sz="quarter" idx="12"/>
          </p:nvPr>
        </p:nvSpPr>
        <p:spPr/>
        <p:txBody>
          <a:bodyPr/>
          <a:lstStyle/>
          <a:p>
            <a:fld id="{91A98B5A-A4B5-48D5-98EA-5F493D14A4CC}" type="slidenum">
              <a:rPr lang="it-IT" smtClean="0"/>
              <a:t>‹N›</a:t>
            </a:fld>
            <a:endParaRPr lang="it-IT" dirty="0"/>
          </a:p>
        </p:txBody>
      </p:sp>
    </p:spTree>
    <p:extLst>
      <p:ext uri="{BB962C8B-B14F-4D97-AF65-F5344CB8AC3E}">
        <p14:creationId xmlns:p14="http://schemas.microsoft.com/office/powerpoint/2010/main" val="220586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30A6C-B884-46E8-8CD5-6C3B00A513F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CEC22E7-7737-4337-8055-EA78BC4998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33B5125-8253-479C-B8D7-5CF4C23E14D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423FA9B-E88A-41A6-B47F-7CCA64772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6FFF93C-BB7A-4AD2-9F05-707AE0B8FEB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F926FA2-DF55-4D38-8959-668C03DBE10A}"/>
              </a:ext>
            </a:extLst>
          </p:cNvPr>
          <p:cNvSpPr>
            <a:spLocks noGrp="1"/>
          </p:cNvSpPr>
          <p:nvPr>
            <p:ph type="dt" sz="half" idx="10"/>
          </p:nvPr>
        </p:nvSpPr>
        <p:spPr/>
        <p:txBody>
          <a:bodyPr/>
          <a:lstStyle/>
          <a:p>
            <a:fld id="{BA7C4F75-54E2-4242-B879-C265E0DC53E6}" type="datetime1">
              <a:rPr lang="it-IT" smtClean="0"/>
              <a:t>19/01/2020</a:t>
            </a:fld>
            <a:endParaRPr lang="it-IT" dirty="0"/>
          </a:p>
        </p:txBody>
      </p:sp>
      <p:sp>
        <p:nvSpPr>
          <p:cNvPr id="8" name="Segnaposto piè di pagina 7">
            <a:extLst>
              <a:ext uri="{FF2B5EF4-FFF2-40B4-BE49-F238E27FC236}">
                <a16:creationId xmlns:a16="http://schemas.microsoft.com/office/drawing/2014/main" id="{8B7A6107-5A0D-4C64-AE0F-C4F3D17BC531}"/>
              </a:ext>
            </a:extLst>
          </p:cNvPr>
          <p:cNvSpPr>
            <a:spLocks noGrp="1"/>
          </p:cNvSpPr>
          <p:nvPr>
            <p:ph type="ftr" sz="quarter" idx="11"/>
          </p:nvPr>
        </p:nvSpPr>
        <p:spPr/>
        <p:txBody>
          <a:bodyPr/>
          <a:lstStyle/>
          <a:p>
            <a:r>
              <a:rPr lang="it-IT"/>
              <a:t>Scuola secondaria di I grado – Via Piceno – Prof.ssa Alessandra Serra – A.S. 2019/2020 Immagini da S. Zanoli, ALIANTE Il volo della Scienza, Mondadori</a:t>
            </a:r>
            <a:endParaRPr lang="it-IT" dirty="0"/>
          </a:p>
        </p:txBody>
      </p:sp>
      <p:sp>
        <p:nvSpPr>
          <p:cNvPr id="9" name="Segnaposto numero diapositiva 8">
            <a:extLst>
              <a:ext uri="{FF2B5EF4-FFF2-40B4-BE49-F238E27FC236}">
                <a16:creationId xmlns:a16="http://schemas.microsoft.com/office/drawing/2014/main" id="{546CB02A-6485-4445-9D86-29555BE7DAED}"/>
              </a:ext>
            </a:extLst>
          </p:cNvPr>
          <p:cNvSpPr>
            <a:spLocks noGrp="1"/>
          </p:cNvSpPr>
          <p:nvPr>
            <p:ph type="sldNum" sz="quarter" idx="12"/>
          </p:nvPr>
        </p:nvSpPr>
        <p:spPr/>
        <p:txBody>
          <a:bodyPr/>
          <a:lstStyle/>
          <a:p>
            <a:fld id="{91A98B5A-A4B5-48D5-98EA-5F493D14A4CC}" type="slidenum">
              <a:rPr lang="it-IT" smtClean="0"/>
              <a:t>‹N›</a:t>
            </a:fld>
            <a:endParaRPr lang="it-IT" dirty="0"/>
          </a:p>
        </p:txBody>
      </p:sp>
    </p:spTree>
    <p:extLst>
      <p:ext uri="{BB962C8B-B14F-4D97-AF65-F5344CB8AC3E}">
        <p14:creationId xmlns:p14="http://schemas.microsoft.com/office/powerpoint/2010/main" val="74919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36918F-BAA9-47C2-A12E-6CF5CE82564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2C17702-8106-4C1F-A6FE-5662D4C0B131}"/>
              </a:ext>
            </a:extLst>
          </p:cNvPr>
          <p:cNvSpPr>
            <a:spLocks noGrp="1"/>
          </p:cNvSpPr>
          <p:nvPr>
            <p:ph type="dt" sz="half" idx="10"/>
          </p:nvPr>
        </p:nvSpPr>
        <p:spPr/>
        <p:txBody>
          <a:bodyPr/>
          <a:lstStyle/>
          <a:p>
            <a:fld id="{337AB980-D2C9-4E1C-88AB-628368E65388}" type="datetime1">
              <a:rPr lang="it-IT" smtClean="0"/>
              <a:t>19/01/2020</a:t>
            </a:fld>
            <a:endParaRPr lang="it-IT" dirty="0"/>
          </a:p>
        </p:txBody>
      </p:sp>
      <p:sp>
        <p:nvSpPr>
          <p:cNvPr id="4" name="Segnaposto piè di pagina 3">
            <a:extLst>
              <a:ext uri="{FF2B5EF4-FFF2-40B4-BE49-F238E27FC236}">
                <a16:creationId xmlns:a16="http://schemas.microsoft.com/office/drawing/2014/main" id="{4BAB269F-2AAF-4147-B123-AF15DBD77A93}"/>
              </a:ext>
            </a:extLst>
          </p:cNvPr>
          <p:cNvSpPr>
            <a:spLocks noGrp="1"/>
          </p:cNvSpPr>
          <p:nvPr>
            <p:ph type="ftr" sz="quarter" idx="11"/>
          </p:nvPr>
        </p:nvSpPr>
        <p:spPr/>
        <p:txBody>
          <a:bodyPr/>
          <a:lstStyle/>
          <a:p>
            <a:r>
              <a:rPr lang="it-IT"/>
              <a:t>Scuola secondaria di I grado – Via Piceno – Prof.ssa Alessandra Serra – A.S. 2019/2020 Immagini da S. Zanoli, ALIANTE Il volo della Scienza, Mondadori</a:t>
            </a:r>
            <a:endParaRPr lang="it-IT" dirty="0"/>
          </a:p>
        </p:txBody>
      </p:sp>
      <p:sp>
        <p:nvSpPr>
          <p:cNvPr id="5" name="Segnaposto numero diapositiva 4">
            <a:extLst>
              <a:ext uri="{FF2B5EF4-FFF2-40B4-BE49-F238E27FC236}">
                <a16:creationId xmlns:a16="http://schemas.microsoft.com/office/drawing/2014/main" id="{68CBAD2F-46C6-4907-9B76-6E60D242BFC1}"/>
              </a:ext>
            </a:extLst>
          </p:cNvPr>
          <p:cNvSpPr>
            <a:spLocks noGrp="1"/>
          </p:cNvSpPr>
          <p:nvPr>
            <p:ph type="sldNum" sz="quarter" idx="12"/>
          </p:nvPr>
        </p:nvSpPr>
        <p:spPr/>
        <p:txBody>
          <a:bodyPr/>
          <a:lstStyle/>
          <a:p>
            <a:fld id="{91A98B5A-A4B5-48D5-98EA-5F493D14A4CC}" type="slidenum">
              <a:rPr lang="it-IT" smtClean="0"/>
              <a:t>‹N›</a:t>
            </a:fld>
            <a:endParaRPr lang="it-IT" dirty="0"/>
          </a:p>
        </p:txBody>
      </p:sp>
    </p:spTree>
    <p:extLst>
      <p:ext uri="{BB962C8B-B14F-4D97-AF65-F5344CB8AC3E}">
        <p14:creationId xmlns:p14="http://schemas.microsoft.com/office/powerpoint/2010/main" val="145645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B546EE8-4C8F-42DF-A8F9-1DE9A695745C}"/>
              </a:ext>
            </a:extLst>
          </p:cNvPr>
          <p:cNvSpPr>
            <a:spLocks noGrp="1"/>
          </p:cNvSpPr>
          <p:nvPr>
            <p:ph type="dt" sz="half" idx="10"/>
          </p:nvPr>
        </p:nvSpPr>
        <p:spPr/>
        <p:txBody>
          <a:bodyPr/>
          <a:lstStyle/>
          <a:p>
            <a:fld id="{A4664C34-93A2-4944-842B-82BAC479988E}" type="datetime1">
              <a:rPr lang="it-IT" smtClean="0"/>
              <a:t>19/01/2020</a:t>
            </a:fld>
            <a:endParaRPr lang="it-IT" dirty="0"/>
          </a:p>
        </p:txBody>
      </p:sp>
      <p:sp>
        <p:nvSpPr>
          <p:cNvPr id="3" name="Segnaposto piè di pagina 2">
            <a:extLst>
              <a:ext uri="{FF2B5EF4-FFF2-40B4-BE49-F238E27FC236}">
                <a16:creationId xmlns:a16="http://schemas.microsoft.com/office/drawing/2014/main" id="{902F14F2-334B-4AAF-AE83-31C1EE120C61}"/>
              </a:ext>
            </a:extLst>
          </p:cNvPr>
          <p:cNvSpPr>
            <a:spLocks noGrp="1"/>
          </p:cNvSpPr>
          <p:nvPr>
            <p:ph type="ftr" sz="quarter" idx="11"/>
          </p:nvPr>
        </p:nvSpPr>
        <p:spPr/>
        <p:txBody>
          <a:bodyPr/>
          <a:lstStyle/>
          <a:p>
            <a:r>
              <a:rPr lang="it-IT"/>
              <a:t>Scuola secondaria di I grado – Via Piceno – Prof.ssa Alessandra Serra – A.S. 2019/2020 Immagini da S. Zanoli, ALIANTE Il volo della Scienza, Mondadori</a:t>
            </a:r>
            <a:endParaRPr lang="it-IT" dirty="0"/>
          </a:p>
        </p:txBody>
      </p:sp>
      <p:sp>
        <p:nvSpPr>
          <p:cNvPr id="4" name="Segnaposto numero diapositiva 3">
            <a:extLst>
              <a:ext uri="{FF2B5EF4-FFF2-40B4-BE49-F238E27FC236}">
                <a16:creationId xmlns:a16="http://schemas.microsoft.com/office/drawing/2014/main" id="{3E923222-51F4-463D-B79D-BC2C8653FFB5}"/>
              </a:ext>
            </a:extLst>
          </p:cNvPr>
          <p:cNvSpPr>
            <a:spLocks noGrp="1"/>
          </p:cNvSpPr>
          <p:nvPr>
            <p:ph type="sldNum" sz="quarter" idx="12"/>
          </p:nvPr>
        </p:nvSpPr>
        <p:spPr/>
        <p:txBody>
          <a:bodyPr/>
          <a:lstStyle/>
          <a:p>
            <a:fld id="{91A98B5A-A4B5-48D5-98EA-5F493D14A4CC}" type="slidenum">
              <a:rPr lang="it-IT" smtClean="0"/>
              <a:t>‹N›</a:t>
            </a:fld>
            <a:endParaRPr lang="it-IT" dirty="0"/>
          </a:p>
        </p:txBody>
      </p:sp>
    </p:spTree>
    <p:extLst>
      <p:ext uri="{BB962C8B-B14F-4D97-AF65-F5344CB8AC3E}">
        <p14:creationId xmlns:p14="http://schemas.microsoft.com/office/powerpoint/2010/main" val="80219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610449-9B17-4513-B8CC-25C2024BD34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E16E59-6AB7-4EA5-A414-E94FA5225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765DEF-4E82-4B0F-B017-957291181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BA2D6EA-EFCB-4D14-9CE6-34D7D448EA96}"/>
              </a:ext>
            </a:extLst>
          </p:cNvPr>
          <p:cNvSpPr>
            <a:spLocks noGrp="1"/>
          </p:cNvSpPr>
          <p:nvPr>
            <p:ph type="dt" sz="half" idx="10"/>
          </p:nvPr>
        </p:nvSpPr>
        <p:spPr/>
        <p:txBody>
          <a:bodyPr/>
          <a:lstStyle/>
          <a:p>
            <a:fld id="{5A54C3DB-2C8D-4498-BD04-8F39568DA55D}" type="datetime1">
              <a:rPr lang="it-IT" smtClean="0"/>
              <a:t>19/01/2020</a:t>
            </a:fld>
            <a:endParaRPr lang="it-IT" dirty="0"/>
          </a:p>
        </p:txBody>
      </p:sp>
      <p:sp>
        <p:nvSpPr>
          <p:cNvPr id="6" name="Segnaposto piè di pagina 5">
            <a:extLst>
              <a:ext uri="{FF2B5EF4-FFF2-40B4-BE49-F238E27FC236}">
                <a16:creationId xmlns:a16="http://schemas.microsoft.com/office/drawing/2014/main" id="{EFF254FB-C712-484E-8759-592599BF48A0}"/>
              </a:ext>
            </a:extLst>
          </p:cNvPr>
          <p:cNvSpPr>
            <a:spLocks noGrp="1"/>
          </p:cNvSpPr>
          <p:nvPr>
            <p:ph type="ftr" sz="quarter" idx="11"/>
          </p:nvPr>
        </p:nvSpPr>
        <p:spPr/>
        <p:txBody>
          <a:bodyPr/>
          <a:lstStyle/>
          <a:p>
            <a:r>
              <a:rPr lang="it-IT"/>
              <a:t>Scuola secondaria di I grado – Via Piceno – Prof.ssa Alessandra Serra – A.S. 2019/2020 Immagini da S. Zanoli, ALIANTE Il volo della Scienza, Mondadori</a:t>
            </a:r>
            <a:endParaRPr lang="it-IT" dirty="0"/>
          </a:p>
        </p:txBody>
      </p:sp>
      <p:sp>
        <p:nvSpPr>
          <p:cNvPr id="7" name="Segnaposto numero diapositiva 6">
            <a:extLst>
              <a:ext uri="{FF2B5EF4-FFF2-40B4-BE49-F238E27FC236}">
                <a16:creationId xmlns:a16="http://schemas.microsoft.com/office/drawing/2014/main" id="{A6680F23-3CDA-45FB-A4F7-8E413B0D380E}"/>
              </a:ext>
            </a:extLst>
          </p:cNvPr>
          <p:cNvSpPr>
            <a:spLocks noGrp="1"/>
          </p:cNvSpPr>
          <p:nvPr>
            <p:ph type="sldNum" sz="quarter" idx="12"/>
          </p:nvPr>
        </p:nvSpPr>
        <p:spPr/>
        <p:txBody>
          <a:bodyPr/>
          <a:lstStyle/>
          <a:p>
            <a:fld id="{91A98B5A-A4B5-48D5-98EA-5F493D14A4CC}" type="slidenum">
              <a:rPr lang="it-IT" smtClean="0"/>
              <a:t>‹N›</a:t>
            </a:fld>
            <a:endParaRPr lang="it-IT" dirty="0"/>
          </a:p>
        </p:txBody>
      </p:sp>
    </p:spTree>
    <p:extLst>
      <p:ext uri="{BB962C8B-B14F-4D97-AF65-F5344CB8AC3E}">
        <p14:creationId xmlns:p14="http://schemas.microsoft.com/office/powerpoint/2010/main" val="1084723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9C2911-A9C9-4700-A44E-469943A1AE4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593A67C-2D5D-411F-ACDD-CDDFA2413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4B66093C-5D70-447F-A935-DF145A023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5E29D5F-6936-4F92-978A-B88AD8F8AA9F}"/>
              </a:ext>
            </a:extLst>
          </p:cNvPr>
          <p:cNvSpPr>
            <a:spLocks noGrp="1"/>
          </p:cNvSpPr>
          <p:nvPr>
            <p:ph type="dt" sz="half" idx="10"/>
          </p:nvPr>
        </p:nvSpPr>
        <p:spPr/>
        <p:txBody>
          <a:bodyPr/>
          <a:lstStyle/>
          <a:p>
            <a:fld id="{2EDE6383-2CF5-4B38-97D4-384178D89E14}" type="datetime1">
              <a:rPr lang="it-IT" smtClean="0"/>
              <a:t>19/01/2020</a:t>
            </a:fld>
            <a:endParaRPr lang="it-IT" dirty="0"/>
          </a:p>
        </p:txBody>
      </p:sp>
      <p:sp>
        <p:nvSpPr>
          <p:cNvPr id="6" name="Segnaposto piè di pagina 5">
            <a:extLst>
              <a:ext uri="{FF2B5EF4-FFF2-40B4-BE49-F238E27FC236}">
                <a16:creationId xmlns:a16="http://schemas.microsoft.com/office/drawing/2014/main" id="{18788175-420C-46BC-99A2-6A532517DBA4}"/>
              </a:ext>
            </a:extLst>
          </p:cNvPr>
          <p:cNvSpPr>
            <a:spLocks noGrp="1"/>
          </p:cNvSpPr>
          <p:nvPr>
            <p:ph type="ftr" sz="quarter" idx="11"/>
          </p:nvPr>
        </p:nvSpPr>
        <p:spPr/>
        <p:txBody>
          <a:bodyPr/>
          <a:lstStyle/>
          <a:p>
            <a:r>
              <a:rPr lang="it-IT"/>
              <a:t>Scuola secondaria di I grado – Via Piceno – Prof.ssa Alessandra Serra – A.S. 2019/2020 Immagini da S. Zanoli, ALIANTE Il volo della Scienza, Mondadori</a:t>
            </a:r>
            <a:endParaRPr lang="it-IT" dirty="0"/>
          </a:p>
        </p:txBody>
      </p:sp>
      <p:sp>
        <p:nvSpPr>
          <p:cNvPr id="7" name="Segnaposto numero diapositiva 6">
            <a:extLst>
              <a:ext uri="{FF2B5EF4-FFF2-40B4-BE49-F238E27FC236}">
                <a16:creationId xmlns:a16="http://schemas.microsoft.com/office/drawing/2014/main" id="{1AC6AFB5-3CCA-462E-96F0-F3F0235E0D9C}"/>
              </a:ext>
            </a:extLst>
          </p:cNvPr>
          <p:cNvSpPr>
            <a:spLocks noGrp="1"/>
          </p:cNvSpPr>
          <p:nvPr>
            <p:ph type="sldNum" sz="quarter" idx="12"/>
          </p:nvPr>
        </p:nvSpPr>
        <p:spPr/>
        <p:txBody>
          <a:bodyPr/>
          <a:lstStyle/>
          <a:p>
            <a:fld id="{91A98B5A-A4B5-48D5-98EA-5F493D14A4CC}" type="slidenum">
              <a:rPr lang="it-IT" smtClean="0"/>
              <a:t>‹N›</a:t>
            </a:fld>
            <a:endParaRPr lang="it-IT" dirty="0"/>
          </a:p>
        </p:txBody>
      </p:sp>
    </p:spTree>
    <p:extLst>
      <p:ext uri="{BB962C8B-B14F-4D97-AF65-F5344CB8AC3E}">
        <p14:creationId xmlns:p14="http://schemas.microsoft.com/office/powerpoint/2010/main" val="404412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6E632E1-17C8-4823-8170-233B668DF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8273F0-6A60-4D27-91A7-8FC2D47E18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3DA8B38-913B-40AE-B5E9-EEFFEA918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48612-801B-4B45-AE59-8620DE209473}" type="datetime1">
              <a:rPr lang="it-IT" smtClean="0"/>
              <a:t>19/01/2020</a:t>
            </a:fld>
            <a:endParaRPr lang="it-IT" dirty="0"/>
          </a:p>
        </p:txBody>
      </p:sp>
      <p:sp>
        <p:nvSpPr>
          <p:cNvPr id="5" name="Segnaposto piè di pagina 4">
            <a:extLst>
              <a:ext uri="{FF2B5EF4-FFF2-40B4-BE49-F238E27FC236}">
                <a16:creationId xmlns:a16="http://schemas.microsoft.com/office/drawing/2014/main" id="{A9DFFF1C-2F0D-41D9-A8A1-76FC29682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Scuola secondaria di I grado – Via Piceno – Prof.ssa Alessandra Serra – A.S. 2019/2020 Immagini da S. Zanoli, ALIANTE Il volo della Scienza, Mondadori</a:t>
            </a:r>
            <a:endParaRPr lang="it-IT" dirty="0"/>
          </a:p>
        </p:txBody>
      </p:sp>
      <p:sp>
        <p:nvSpPr>
          <p:cNvPr id="6" name="Segnaposto numero diapositiva 5">
            <a:extLst>
              <a:ext uri="{FF2B5EF4-FFF2-40B4-BE49-F238E27FC236}">
                <a16:creationId xmlns:a16="http://schemas.microsoft.com/office/drawing/2014/main" id="{4601E09D-0ED0-4E10-B546-57FCA4D118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98B5A-A4B5-48D5-98EA-5F493D14A4CC}" type="slidenum">
              <a:rPr lang="it-IT" smtClean="0"/>
              <a:t>‹N›</a:t>
            </a:fld>
            <a:endParaRPr lang="it-IT" dirty="0"/>
          </a:p>
        </p:txBody>
      </p:sp>
    </p:spTree>
    <p:extLst>
      <p:ext uri="{BB962C8B-B14F-4D97-AF65-F5344CB8AC3E}">
        <p14:creationId xmlns:p14="http://schemas.microsoft.com/office/powerpoint/2010/main" val="3481720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F347496-098E-4FBC-B1CD-FE9860324B2C}"/>
              </a:ext>
            </a:extLst>
          </p:cNvPr>
          <p:cNvSpPr>
            <a:spLocks noGrp="1"/>
          </p:cNvSpPr>
          <p:nvPr>
            <p:ph type="title"/>
          </p:nvPr>
        </p:nvSpPr>
        <p:spPr>
          <a:xfrm>
            <a:off x="838200" y="182481"/>
            <a:ext cx="10515600" cy="1325563"/>
          </a:xfrm>
        </p:spPr>
        <p:txBody>
          <a:bodyPr/>
          <a:lstStyle/>
          <a:p>
            <a:pPr algn="ctr"/>
            <a:r>
              <a:rPr lang="it-IT" b="1" dirty="0">
                <a:latin typeface="+mn-lt"/>
              </a:rPr>
              <a:t>GENOTIPO e FENOTIPO</a:t>
            </a:r>
          </a:p>
        </p:txBody>
      </p:sp>
      <p:sp>
        <p:nvSpPr>
          <p:cNvPr id="5" name="CasellaDiTesto 4">
            <a:extLst>
              <a:ext uri="{FF2B5EF4-FFF2-40B4-BE49-F238E27FC236}">
                <a16:creationId xmlns:a16="http://schemas.microsoft.com/office/drawing/2014/main" id="{BD93EE7B-5F12-4B6A-B9B6-ED6852B03C0E}"/>
              </a:ext>
            </a:extLst>
          </p:cNvPr>
          <p:cNvSpPr txBox="1"/>
          <p:nvPr/>
        </p:nvSpPr>
        <p:spPr>
          <a:xfrm>
            <a:off x="914399" y="1261660"/>
            <a:ext cx="9890289" cy="461665"/>
          </a:xfrm>
          <a:prstGeom prst="rect">
            <a:avLst/>
          </a:prstGeom>
          <a:noFill/>
        </p:spPr>
        <p:txBody>
          <a:bodyPr wrap="square" rtlCol="0">
            <a:spAutoFit/>
          </a:bodyPr>
          <a:lstStyle/>
          <a:p>
            <a:pPr marL="342900" indent="-342900">
              <a:buFont typeface="Arial" panose="020B0604020202020204" pitchFamily="34" charset="0"/>
              <a:buChar char="•"/>
            </a:pPr>
            <a:r>
              <a:rPr lang="it-IT" sz="2400" dirty="0"/>
              <a:t>Il </a:t>
            </a:r>
            <a:r>
              <a:rPr lang="it-IT" sz="2400" b="1" dirty="0"/>
              <a:t>GENOTIPO </a:t>
            </a:r>
            <a:r>
              <a:rPr lang="it-IT" sz="2400" dirty="0"/>
              <a:t>di un individuo è l’insieme di tutti i caratteri ereditari</a:t>
            </a:r>
          </a:p>
        </p:txBody>
      </p:sp>
      <p:sp>
        <p:nvSpPr>
          <p:cNvPr id="7" name="CasellaDiTesto 6">
            <a:extLst>
              <a:ext uri="{FF2B5EF4-FFF2-40B4-BE49-F238E27FC236}">
                <a16:creationId xmlns:a16="http://schemas.microsoft.com/office/drawing/2014/main" id="{4A633752-3E7D-44D3-8383-384140F2A76D}"/>
              </a:ext>
            </a:extLst>
          </p:cNvPr>
          <p:cNvSpPr txBox="1"/>
          <p:nvPr/>
        </p:nvSpPr>
        <p:spPr>
          <a:xfrm>
            <a:off x="914399" y="1942926"/>
            <a:ext cx="10256363" cy="830997"/>
          </a:xfrm>
          <a:prstGeom prst="rect">
            <a:avLst/>
          </a:prstGeom>
          <a:noFill/>
        </p:spPr>
        <p:txBody>
          <a:bodyPr wrap="square" rtlCol="0">
            <a:spAutoFit/>
          </a:bodyPr>
          <a:lstStyle/>
          <a:p>
            <a:pPr marL="342900" indent="-342900">
              <a:buFont typeface="Arial" panose="020B0604020202020204" pitchFamily="34" charset="0"/>
              <a:buChar char="•"/>
            </a:pPr>
            <a:r>
              <a:rPr lang="it-IT" sz="2400" dirty="0"/>
              <a:t>Il </a:t>
            </a:r>
            <a:r>
              <a:rPr lang="it-IT" sz="2400" b="1" dirty="0"/>
              <a:t>FENOTIPO</a:t>
            </a:r>
            <a:r>
              <a:rPr lang="it-IT" sz="2400" dirty="0"/>
              <a:t> di un individuo è l’insieme di tutte le caratteristiche osservabili, è quindi il modo in cui si manifesta il genotipo.</a:t>
            </a:r>
          </a:p>
        </p:txBody>
      </p:sp>
      <p:graphicFrame>
        <p:nvGraphicFramePr>
          <p:cNvPr id="8" name="Tabella 8">
            <a:extLst>
              <a:ext uri="{FF2B5EF4-FFF2-40B4-BE49-F238E27FC236}">
                <a16:creationId xmlns:a16="http://schemas.microsoft.com/office/drawing/2014/main" id="{2C2B399C-BF55-492D-9AC5-0838E924883E}"/>
              </a:ext>
            </a:extLst>
          </p:cNvPr>
          <p:cNvGraphicFramePr>
            <a:graphicFrameLocks noGrp="1"/>
          </p:cNvGraphicFramePr>
          <p:nvPr>
            <p:extLst>
              <p:ext uri="{D42A27DB-BD31-4B8C-83A1-F6EECF244321}">
                <p14:modId xmlns:p14="http://schemas.microsoft.com/office/powerpoint/2010/main" val="1241264107"/>
              </p:ext>
            </p:extLst>
          </p:nvPr>
        </p:nvGraphicFramePr>
        <p:xfrm>
          <a:off x="1589960" y="2993524"/>
          <a:ext cx="5599522" cy="3212181"/>
        </p:xfrm>
        <a:graphic>
          <a:graphicData uri="http://schemas.openxmlformats.org/drawingml/2006/table">
            <a:tbl>
              <a:tblPr firstRow="1" bandRow="1">
                <a:tableStyleId>{1E171933-4619-4E11-9A3F-F7608DF75F80}</a:tableStyleId>
              </a:tblPr>
              <a:tblGrid>
                <a:gridCol w="2799761">
                  <a:extLst>
                    <a:ext uri="{9D8B030D-6E8A-4147-A177-3AD203B41FA5}">
                      <a16:colId xmlns:a16="http://schemas.microsoft.com/office/drawing/2014/main" val="2021048320"/>
                    </a:ext>
                  </a:extLst>
                </a:gridCol>
                <a:gridCol w="2799761">
                  <a:extLst>
                    <a:ext uri="{9D8B030D-6E8A-4147-A177-3AD203B41FA5}">
                      <a16:colId xmlns:a16="http://schemas.microsoft.com/office/drawing/2014/main" val="3369767079"/>
                    </a:ext>
                  </a:extLst>
                </a:gridCol>
              </a:tblGrid>
              <a:tr h="765927">
                <a:tc>
                  <a:txBody>
                    <a:bodyPr/>
                    <a:lstStyle/>
                    <a:p>
                      <a:r>
                        <a:rPr lang="it-IT" dirty="0"/>
                        <a:t>Genotipo</a:t>
                      </a:r>
                    </a:p>
                    <a:p>
                      <a:r>
                        <a:rPr lang="it-IT" dirty="0"/>
                        <a:t>Combinazione dei fattori ereditari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dirty="0"/>
                        <a:t>Fenotipo </a:t>
                      </a:r>
                    </a:p>
                    <a:p>
                      <a:r>
                        <a:rPr lang="it-IT" dirty="0"/>
                        <a:t>Variante visibile del carattere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6813056"/>
                  </a:ext>
                </a:extLst>
              </a:tr>
              <a:tr h="765927">
                <a:tc>
                  <a:txBody>
                    <a:bodyPr/>
                    <a:lstStyle/>
                    <a:p>
                      <a:pPr algn="l"/>
                      <a:r>
                        <a:rPr lang="it-IT" b="1" dirty="0"/>
                        <a:t>RR</a:t>
                      </a:r>
                      <a:r>
                        <a:rPr lang="it-IT" dirty="0"/>
                        <a:t> omozigote dominate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dirty="0"/>
                        <a:t>Fiore rosso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699084"/>
                  </a:ext>
                </a:extLst>
              </a:tr>
              <a:tr h="765927">
                <a:tc>
                  <a:txBody>
                    <a:bodyPr/>
                    <a:lstStyle/>
                    <a:p>
                      <a:r>
                        <a:rPr lang="it-IT" b="1" dirty="0" err="1"/>
                        <a:t>Rr</a:t>
                      </a:r>
                      <a:r>
                        <a:rPr lang="it-IT" dirty="0"/>
                        <a:t> eterozigote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dirty="0"/>
                        <a:t>Fiore rosso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1637582"/>
                  </a:ext>
                </a:extLst>
              </a:tr>
              <a:tr h="765927">
                <a:tc>
                  <a:txBody>
                    <a:bodyPr/>
                    <a:lstStyle/>
                    <a:p>
                      <a:r>
                        <a:rPr lang="it-IT" b="1" dirty="0" err="1"/>
                        <a:t>rr</a:t>
                      </a:r>
                      <a:r>
                        <a:rPr lang="it-IT" dirty="0"/>
                        <a:t> omozigote recessivo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it-IT" dirty="0"/>
                        <a:t>Fiore bianco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6649859"/>
                  </a:ext>
                </a:extLst>
              </a:tr>
            </a:tbl>
          </a:graphicData>
        </a:graphic>
      </p:graphicFrame>
      <p:pic>
        <p:nvPicPr>
          <p:cNvPr id="10" name="Immagine 9">
            <a:extLst>
              <a:ext uri="{FF2B5EF4-FFF2-40B4-BE49-F238E27FC236}">
                <a16:creationId xmlns:a16="http://schemas.microsoft.com/office/drawing/2014/main" id="{89BCABA4-5F19-4244-8404-124F78CCE158}"/>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096000" y="4078922"/>
            <a:ext cx="894409" cy="600532"/>
          </a:xfrm>
          <a:prstGeom prst="rect">
            <a:avLst/>
          </a:prstGeom>
        </p:spPr>
      </p:pic>
      <p:pic>
        <p:nvPicPr>
          <p:cNvPr id="11" name="Immagine 10">
            <a:extLst>
              <a:ext uri="{FF2B5EF4-FFF2-40B4-BE49-F238E27FC236}">
                <a16:creationId xmlns:a16="http://schemas.microsoft.com/office/drawing/2014/main" id="{6C42D17D-BD5D-46F2-A497-92D69371912D}"/>
              </a:ext>
            </a:extLst>
          </p:cNvPr>
          <p:cNvPicPr>
            <a:picLocks noChangeAspect="1"/>
          </p:cNvPicPr>
          <p:nvPr/>
        </p:nvPicPr>
        <p:blipFill>
          <a:blip r:embed="rId2">
            <a:alphaModFix/>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6095999" y="4758773"/>
            <a:ext cx="894409" cy="600532"/>
          </a:xfrm>
          <a:prstGeom prst="rect">
            <a:avLst/>
          </a:prstGeom>
        </p:spPr>
      </p:pic>
      <p:pic>
        <p:nvPicPr>
          <p:cNvPr id="12" name="Immagine 11">
            <a:extLst>
              <a:ext uri="{FF2B5EF4-FFF2-40B4-BE49-F238E27FC236}">
                <a16:creationId xmlns:a16="http://schemas.microsoft.com/office/drawing/2014/main" id="{302A917A-BC04-4F8D-81D2-B2CF1956599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007826" y="5471057"/>
            <a:ext cx="982582" cy="715881"/>
          </a:xfrm>
          <a:prstGeom prst="rect">
            <a:avLst/>
          </a:prstGeom>
        </p:spPr>
      </p:pic>
      <p:sp>
        <p:nvSpPr>
          <p:cNvPr id="13" name="CasellaDiTesto 12">
            <a:extLst>
              <a:ext uri="{FF2B5EF4-FFF2-40B4-BE49-F238E27FC236}">
                <a16:creationId xmlns:a16="http://schemas.microsoft.com/office/drawing/2014/main" id="{96966C31-69FF-4E0E-9ADB-A0081B6C775D}"/>
              </a:ext>
            </a:extLst>
          </p:cNvPr>
          <p:cNvSpPr txBox="1"/>
          <p:nvPr/>
        </p:nvSpPr>
        <p:spPr>
          <a:xfrm>
            <a:off x="8377259" y="2676409"/>
            <a:ext cx="3091992" cy="1754326"/>
          </a:xfrm>
          <a:prstGeom prst="rect">
            <a:avLst/>
          </a:prstGeom>
          <a:noFill/>
        </p:spPr>
        <p:txBody>
          <a:bodyPr wrap="square" rtlCol="0">
            <a:spAutoFit/>
          </a:bodyPr>
          <a:lstStyle/>
          <a:p>
            <a:pPr algn="ctr"/>
            <a:r>
              <a:rPr lang="it-IT" sz="2800" b="1" dirty="0">
                <a:solidFill>
                  <a:srgbClr val="FF0000"/>
                </a:solidFill>
              </a:rPr>
              <a:t>ATTENZIONE!</a:t>
            </a:r>
          </a:p>
          <a:p>
            <a:pPr algn="ctr"/>
            <a:r>
              <a:rPr lang="it-IT" sz="2000" dirty="0"/>
              <a:t>Dal fenotipo di un individuo non puoi risalire con certezza al genotipo.</a:t>
            </a:r>
          </a:p>
          <a:p>
            <a:pPr algn="ctr"/>
            <a:r>
              <a:rPr lang="it-IT" sz="2000" dirty="0"/>
              <a:t>Perché? </a:t>
            </a:r>
          </a:p>
        </p:txBody>
      </p:sp>
      <p:sp>
        <p:nvSpPr>
          <p:cNvPr id="14" name="Freccia in giù 13">
            <a:extLst>
              <a:ext uri="{FF2B5EF4-FFF2-40B4-BE49-F238E27FC236}">
                <a16:creationId xmlns:a16="http://schemas.microsoft.com/office/drawing/2014/main" id="{D87F960A-2D53-48DB-836E-C6DE05AEA4C1}"/>
              </a:ext>
            </a:extLst>
          </p:cNvPr>
          <p:cNvSpPr/>
          <p:nvPr/>
        </p:nvSpPr>
        <p:spPr>
          <a:xfrm>
            <a:off x="9661650" y="4487318"/>
            <a:ext cx="523209" cy="610561"/>
          </a:xfrm>
          <a:prstGeom prst="downArrow">
            <a:avLst/>
          </a:prstGeom>
          <a:solidFill>
            <a:schemeClr val="accent4">
              <a:lumMod val="75000"/>
            </a:schemeClr>
          </a:solidFill>
          <a:effectLst>
            <a:glow rad="127000">
              <a:schemeClr val="accent4">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DA821FA5-C92D-49D5-A40A-EA1B8B3DBD23}"/>
              </a:ext>
            </a:extLst>
          </p:cNvPr>
          <p:cNvSpPr txBox="1"/>
          <p:nvPr/>
        </p:nvSpPr>
        <p:spPr>
          <a:xfrm>
            <a:off x="8011132" y="5320372"/>
            <a:ext cx="3824243" cy="1015663"/>
          </a:xfrm>
          <a:prstGeom prst="rect">
            <a:avLst/>
          </a:prstGeom>
          <a:noFill/>
        </p:spPr>
        <p:txBody>
          <a:bodyPr wrap="square" rtlCol="0">
            <a:spAutoFit/>
          </a:bodyPr>
          <a:lstStyle/>
          <a:p>
            <a:pPr algn="just"/>
            <a:r>
              <a:rPr lang="it-IT" sz="2000" dirty="0"/>
              <a:t>Individui con stesso fenotipo </a:t>
            </a:r>
            <a:r>
              <a:rPr lang="it-IT" sz="2000" b="1" dirty="0"/>
              <a:t>FIORE ROSSO </a:t>
            </a:r>
            <a:r>
              <a:rPr lang="it-IT" sz="2000" dirty="0"/>
              <a:t>possono avere genotipi diversi </a:t>
            </a:r>
            <a:r>
              <a:rPr lang="it-IT" sz="2000" b="1" dirty="0"/>
              <a:t>RR o </a:t>
            </a:r>
            <a:r>
              <a:rPr lang="it-IT" sz="2000" b="1" dirty="0" err="1"/>
              <a:t>Rr</a:t>
            </a:r>
            <a:endParaRPr lang="it-IT" sz="2000" b="1" dirty="0"/>
          </a:p>
        </p:txBody>
      </p:sp>
      <p:sp>
        <p:nvSpPr>
          <p:cNvPr id="2" name="Segnaposto piè di pagina 1">
            <a:extLst>
              <a:ext uri="{FF2B5EF4-FFF2-40B4-BE49-F238E27FC236}">
                <a16:creationId xmlns:a16="http://schemas.microsoft.com/office/drawing/2014/main" id="{6D92C0CC-9CF9-4D26-B4D3-BC3D56CFC337}"/>
              </a:ext>
            </a:extLst>
          </p:cNvPr>
          <p:cNvSpPr>
            <a:spLocks noGrp="1"/>
          </p:cNvSpPr>
          <p:nvPr>
            <p:ph type="ftr" sz="quarter" idx="11"/>
          </p:nvPr>
        </p:nvSpPr>
        <p:spPr>
          <a:xfrm>
            <a:off x="901204" y="6444703"/>
            <a:ext cx="10786189" cy="365125"/>
          </a:xfrm>
        </p:spPr>
        <p:txBody>
          <a:bodyPr/>
          <a:lstStyle/>
          <a:p>
            <a:r>
              <a:rPr lang="it-IT" sz="1000" dirty="0">
                <a:latin typeface="Calibri Light" panose="020F0302020204030204" pitchFamily="34" charset="0"/>
                <a:ea typeface="Times New Roman" panose="02020603050405020304" pitchFamily="18" charset="0"/>
                <a:cs typeface="Times New Roman" panose="02020603050405020304" pitchFamily="18" charset="0"/>
              </a:rPr>
              <a:t>Scuola secondaria di I grado – Via Piceno – Prof.ssa Alessandra Serra – A.S. 2019/2020</a:t>
            </a:r>
          </a:p>
          <a:p>
            <a:r>
              <a:rPr lang="it-IT" sz="1000" dirty="0"/>
              <a:t>Immagini da S. Zanoli, ALIANTE Il volo della Scienza, Mondadori</a:t>
            </a:r>
          </a:p>
        </p:txBody>
      </p:sp>
    </p:spTree>
    <p:extLst>
      <p:ext uri="{BB962C8B-B14F-4D97-AF65-F5344CB8AC3E}">
        <p14:creationId xmlns:p14="http://schemas.microsoft.com/office/powerpoint/2010/main" val="2814918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CC6F3E-8CCA-49CC-9271-934951E6FC7E}"/>
              </a:ext>
            </a:extLst>
          </p:cNvPr>
          <p:cNvSpPr>
            <a:spLocks noGrp="1"/>
          </p:cNvSpPr>
          <p:nvPr>
            <p:ph type="title"/>
          </p:nvPr>
        </p:nvSpPr>
        <p:spPr>
          <a:xfrm>
            <a:off x="838200" y="365125"/>
            <a:ext cx="10515600" cy="1325563"/>
          </a:xfrm>
        </p:spPr>
        <p:txBody>
          <a:bodyPr/>
          <a:lstStyle/>
          <a:p>
            <a:pPr algn="ctr"/>
            <a:r>
              <a:rPr lang="it-IT" dirty="0"/>
              <a:t>  </a:t>
            </a:r>
            <a:r>
              <a:rPr lang="it-IT" b="1" dirty="0"/>
              <a:t>I GENI</a:t>
            </a:r>
          </a:p>
        </p:txBody>
      </p:sp>
      <p:sp>
        <p:nvSpPr>
          <p:cNvPr id="3" name="CasellaDiTesto 2">
            <a:extLst>
              <a:ext uri="{FF2B5EF4-FFF2-40B4-BE49-F238E27FC236}">
                <a16:creationId xmlns:a16="http://schemas.microsoft.com/office/drawing/2014/main" id="{2D5BB4C1-8F88-47A5-B8BB-9B14442B8BE8}"/>
              </a:ext>
            </a:extLst>
          </p:cNvPr>
          <p:cNvSpPr txBox="1"/>
          <p:nvPr/>
        </p:nvSpPr>
        <p:spPr>
          <a:xfrm>
            <a:off x="603315" y="1791093"/>
            <a:ext cx="10750485" cy="3108543"/>
          </a:xfrm>
          <a:prstGeom prst="rect">
            <a:avLst/>
          </a:prstGeom>
          <a:noFill/>
        </p:spPr>
        <p:txBody>
          <a:bodyPr wrap="square" rtlCol="0">
            <a:spAutoFit/>
          </a:bodyPr>
          <a:lstStyle/>
          <a:p>
            <a:r>
              <a:rPr lang="it-IT" sz="2800" dirty="0"/>
              <a:t>I fattori ereditari di Mendel corrispondono ai </a:t>
            </a:r>
            <a:r>
              <a:rPr lang="it-IT" sz="2800" b="1" dirty="0"/>
              <a:t>GENI</a:t>
            </a:r>
          </a:p>
          <a:p>
            <a:endParaRPr lang="it-IT" sz="2800" dirty="0"/>
          </a:p>
          <a:p>
            <a:r>
              <a:rPr lang="it-IT" sz="2800" dirty="0"/>
              <a:t>Un </a:t>
            </a:r>
            <a:r>
              <a:rPr lang="it-IT" sz="2800" b="1" dirty="0"/>
              <a:t>gene</a:t>
            </a:r>
            <a:r>
              <a:rPr lang="it-IT" sz="2800" dirty="0"/>
              <a:t> è un segmento di DNA, cioè un pezzo della catena formato da unità vicine tra loro disposte secondo un ordine preciso. </a:t>
            </a:r>
          </a:p>
          <a:p>
            <a:endParaRPr lang="it-IT" sz="2800" dirty="0"/>
          </a:p>
          <a:p>
            <a:r>
              <a:rPr lang="it-IT" sz="2800" dirty="0"/>
              <a:t>I diversi geni sono localizzati sui cromosomi, in fila ordinata lungo il filamento di DNA e sempre nelle stesse posizioni.</a:t>
            </a:r>
          </a:p>
        </p:txBody>
      </p:sp>
      <p:sp>
        <p:nvSpPr>
          <p:cNvPr id="4" name="Segnaposto piè di pagina 3">
            <a:extLst>
              <a:ext uri="{FF2B5EF4-FFF2-40B4-BE49-F238E27FC236}">
                <a16:creationId xmlns:a16="http://schemas.microsoft.com/office/drawing/2014/main" id="{E6627FA5-CE8C-4160-9AC3-EFF4F689BC5B}"/>
              </a:ext>
            </a:extLst>
          </p:cNvPr>
          <p:cNvSpPr>
            <a:spLocks noGrp="1"/>
          </p:cNvSpPr>
          <p:nvPr>
            <p:ph type="ftr" sz="quarter" idx="11"/>
          </p:nvPr>
        </p:nvSpPr>
        <p:spPr>
          <a:xfrm>
            <a:off x="2488941" y="6356350"/>
            <a:ext cx="7214118" cy="365125"/>
          </a:xfrm>
        </p:spPr>
        <p:txBody>
          <a:bodyPr/>
          <a:lstStyle/>
          <a:p>
            <a:r>
              <a:rPr lang="it-IT" sz="1000" dirty="0"/>
              <a:t>Scuola secondaria di I grado – Via Piceno – Prof.ssa Alessandra Serra – A.S. 2019/2020 </a:t>
            </a:r>
          </a:p>
          <a:p>
            <a:r>
              <a:rPr lang="it-IT" sz="1000" dirty="0"/>
              <a:t>Immagini da S. Zanoli, ALIANTE Il volo della Scienza, Mondadori</a:t>
            </a:r>
          </a:p>
        </p:txBody>
      </p:sp>
    </p:spTree>
    <p:extLst>
      <p:ext uri="{BB962C8B-B14F-4D97-AF65-F5344CB8AC3E}">
        <p14:creationId xmlns:p14="http://schemas.microsoft.com/office/powerpoint/2010/main" val="230744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F3E3E8-B947-4D4B-BFE4-C53AFD5C2E15}"/>
              </a:ext>
            </a:extLst>
          </p:cNvPr>
          <p:cNvSpPr>
            <a:spLocks noGrp="1"/>
          </p:cNvSpPr>
          <p:nvPr>
            <p:ph type="title"/>
          </p:nvPr>
        </p:nvSpPr>
        <p:spPr/>
        <p:txBody>
          <a:bodyPr/>
          <a:lstStyle/>
          <a:p>
            <a:pPr algn="ctr"/>
            <a:r>
              <a:rPr lang="it-IT" dirty="0"/>
              <a:t> </a:t>
            </a:r>
            <a:r>
              <a:rPr lang="it-IT" b="1" dirty="0"/>
              <a:t>I GENI</a:t>
            </a:r>
            <a:endParaRPr lang="it-IT" dirty="0"/>
          </a:p>
        </p:txBody>
      </p:sp>
      <p:pic>
        <p:nvPicPr>
          <p:cNvPr id="3" name="Immagine 2">
            <a:extLst>
              <a:ext uri="{FF2B5EF4-FFF2-40B4-BE49-F238E27FC236}">
                <a16:creationId xmlns:a16="http://schemas.microsoft.com/office/drawing/2014/main" id="{FD434602-CE8C-470E-BD55-F7C75286F0B8}"/>
              </a:ext>
            </a:extLst>
          </p:cNvPr>
          <p:cNvPicPr>
            <a:picLocks noChangeAspect="1"/>
          </p:cNvPicPr>
          <p:nvPr/>
        </p:nvPicPr>
        <p:blipFill rotWithShape="1">
          <a:blip r:embed="rId2"/>
          <a:srcRect l="11178" t="19661" r="38875" b="14169"/>
          <a:stretch/>
        </p:blipFill>
        <p:spPr>
          <a:xfrm>
            <a:off x="190647" y="1576873"/>
            <a:ext cx="6498675" cy="4842781"/>
          </a:xfrm>
          <a:prstGeom prst="rect">
            <a:avLst/>
          </a:prstGeom>
        </p:spPr>
      </p:pic>
      <p:sp>
        <p:nvSpPr>
          <p:cNvPr id="4" name="CasellaDiTesto 3">
            <a:extLst>
              <a:ext uri="{FF2B5EF4-FFF2-40B4-BE49-F238E27FC236}">
                <a16:creationId xmlns:a16="http://schemas.microsoft.com/office/drawing/2014/main" id="{01B357F2-3D9A-48D1-A5D1-3199B0626CCA}"/>
              </a:ext>
            </a:extLst>
          </p:cNvPr>
          <p:cNvSpPr txBox="1"/>
          <p:nvPr/>
        </p:nvSpPr>
        <p:spPr>
          <a:xfrm>
            <a:off x="7437748" y="1777366"/>
            <a:ext cx="3789576" cy="1815882"/>
          </a:xfrm>
          <a:prstGeom prst="rect">
            <a:avLst/>
          </a:prstGeom>
          <a:noFill/>
        </p:spPr>
        <p:txBody>
          <a:bodyPr wrap="square" rtlCol="0">
            <a:spAutoFit/>
          </a:bodyPr>
          <a:lstStyle/>
          <a:p>
            <a:pPr algn="ctr"/>
            <a:r>
              <a:rPr lang="it-IT" sz="2800" dirty="0"/>
              <a:t>Ogni gene può presentarsi in due versioni alternative, gli </a:t>
            </a:r>
            <a:r>
              <a:rPr lang="it-IT" sz="2800" b="1" dirty="0"/>
              <a:t>ALLELI</a:t>
            </a:r>
          </a:p>
        </p:txBody>
      </p:sp>
      <p:sp>
        <p:nvSpPr>
          <p:cNvPr id="5" name="CasellaDiTesto 4">
            <a:extLst>
              <a:ext uri="{FF2B5EF4-FFF2-40B4-BE49-F238E27FC236}">
                <a16:creationId xmlns:a16="http://schemas.microsoft.com/office/drawing/2014/main" id="{1C17D71F-5B90-424D-AB43-3932C68E66B7}"/>
              </a:ext>
            </a:extLst>
          </p:cNvPr>
          <p:cNvSpPr txBox="1"/>
          <p:nvPr/>
        </p:nvSpPr>
        <p:spPr>
          <a:xfrm>
            <a:off x="7437748" y="4289197"/>
            <a:ext cx="4066879" cy="1200329"/>
          </a:xfrm>
          <a:prstGeom prst="rect">
            <a:avLst/>
          </a:prstGeom>
          <a:noFill/>
        </p:spPr>
        <p:txBody>
          <a:bodyPr wrap="square" rtlCol="0">
            <a:spAutoFit/>
          </a:bodyPr>
          <a:lstStyle/>
          <a:p>
            <a:r>
              <a:rPr lang="it-IT" sz="2400" dirty="0"/>
              <a:t>Un carattere, ad esempio il colore dei semi, è determinato dalla combinazione degli alleli.</a:t>
            </a:r>
          </a:p>
        </p:txBody>
      </p:sp>
      <p:sp>
        <p:nvSpPr>
          <p:cNvPr id="6" name="Segnaposto piè di pagina 5">
            <a:extLst>
              <a:ext uri="{FF2B5EF4-FFF2-40B4-BE49-F238E27FC236}">
                <a16:creationId xmlns:a16="http://schemas.microsoft.com/office/drawing/2014/main" id="{A8745113-E45A-4230-BAAE-6F678FAD9256}"/>
              </a:ext>
            </a:extLst>
          </p:cNvPr>
          <p:cNvSpPr>
            <a:spLocks noGrp="1"/>
          </p:cNvSpPr>
          <p:nvPr>
            <p:ph type="ftr" sz="quarter" idx="11"/>
          </p:nvPr>
        </p:nvSpPr>
        <p:spPr>
          <a:xfrm>
            <a:off x="2199692" y="6506332"/>
            <a:ext cx="7792616" cy="365125"/>
          </a:xfrm>
        </p:spPr>
        <p:txBody>
          <a:bodyPr/>
          <a:lstStyle/>
          <a:p>
            <a:r>
              <a:rPr lang="it-IT" sz="1000" dirty="0"/>
              <a:t>Scuola secondaria di I grado – Via Piceno – Prof.ssa Alessandra Serra – A.S. 2019/2020</a:t>
            </a:r>
          </a:p>
          <a:p>
            <a:r>
              <a:rPr lang="it-IT" sz="1000" dirty="0"/>
              <a:t> Immagini da S. Zanoli, ALIANTE Il volo della Scienza, Mondadori</a:t>
            </a:r>
          </a:p>
        </p:txBody>
      </p:sp>
    </p:spTree>
    <p:extLst>
      <p:ext uri="{BB962C8B-B14F-4D97-AF65-F5344CB8AC3E}">
        <p14:creationId xmlns:p14="http://schemas.microsoft.com/office/powerpoint/2010/main" val="4065342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973936C-44DE-468F-897E-87B370CE1A3E}"/>
              </a:ext>
            </a:extLst>
          </p:cNvPr>
          <p:cNvPicPr>
            <a:picLocks noChangeAspect="1"/>
          </p:cNvPicPr>
          <p:nvPr/>
        </p:nvPicPr>
        <p:blipFill rotWithShape="1">
          <a:blip r:embed="rId2">
            <a:extLst>
              <a:ext uri="{28A0092B-C50C-407E-A947-70E740481C1C}">
                <a14:useLocalDpi xmlns:a14="http://schemas.microsoft.com/office/drawing/2010/main" val="0"/>
              </a:ext>
            </a:extLst>
          </a:blip>
          <a:srcRect l="6347" t="13197" r="8407" b="28843"/>
          <a:stretch/>
        </p:blipFill>
        <p:spPr>
          <a:xfrm>
            <a:off x="-186612" y="-521901"/>
            <a:ext cx="13049092" cy="8277593"/>
          </a:xfrm>
          <a:prstGeom prst="rect">
            <a:avLst/>
          </a:prstGeom>
        </p:spPr>
      </p:pic>
      <p:sp>
        <p:nvSpPr>
          <p:cNvPr id="2" name="Segnaposto piè di pagina 1">
            <a:extLst>
              <a:ext uri="{FF2B5EF4-FFF2-40B4-BE49-F238E27FC236}">
                <a16:creationId xmlns:a16="http://schemas.microsoft.com/office/drawing/2014/main" id="{388055A2-E49E-4A9F-A401-4AA54EF198D2}"/>
              </a:ext>
            </a:extLst>
          </p:cNvPr>
          <p:cNvSpPr>
            <a:spLocks noGrp="1"/>
          </p:cNvSpPr>
          <p:nvPr>
            <p:ph type="ftr" sz="quarter" idx="11"/>
          </p:nvPr>
        </p:nvSpPr>
        <p:spPr>
          <a:xfrm>
            <a:off x="2689549" y="6129598"/>
            <a:ext cx="6812902" cy="365125"/>
          </a:xfrm>
        </p:spPr>
        <p:txBody>
          <a:bodyPr/>
          <a:lstStyle/>
          <a:p>
            <a:r>
              <a:rPr lang="it-IT" sz="1000" dirty="0"/>
              <a:t>Scuola secondaria di I grado – Via Piceno – Prof.ssa Alessandra Serra – A.S. 2019/2020 </a:t>
            </a:r>
          </a:p>
          <a:p>
            <a:r>
              <a:rPr lang="it-IT" sz="1000" dirty="0"/>
              <a:t>Immagini da S. Zanoli, ALIANTE Il volo della Scienza, Mondadori</a:t>
            </a:r>
          </a:p>
        </p:txBody>
      </p:sp>
    </p:spTree>
    <p:extLst>
      <p:ext uri="{BB962C8B-B14F-4D97-AF65-F5344CB8AC3E}">
        <p14:creationId xmlns:p14="http://schemas.microsoft.com/office/powerpoint/2010/main" val="405847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72B54A-4992-4D72-AA56-22EC6C408482}"/>
              </a:ext>
            </a:extLst>
          </p:cNvPr>
          <p:cNvSpPr>
            <a:spLocks noGrp="1"/>
          </p:cNvSpPr>
          <p:nvPr>
            <p:ph type="title"/>
          </p:nvPr>
        </p:nvSpPr>
        <p:spPr/>
        <p:txBody>
          <a:bodyPr/>
          <a:lstStyle/>
          <a:p>
            <a:pPr algn="ctr"/>
            <a:r>
              <a:rPr lang="it-IT" b="1" dirty="0"/>
              <a:t>LE MALATTIE GENETICHE</a:t>
            </a:r>
          </a:p>
        </p:txBody>
      </p:sp>
      <p:sp>
        <p:nvSpPr>
          <p:cNvPr id="3" name="CasellaDiTesto 2">
            <a:extLst>
              <a:ext uri="{FF2B5EF4-FFF2-40B4-BE49-F238E27FC236}">
                <a16:creationId xmlns:a16="http://schemas.microsoft.com/office/drawing/2014/main" id="{89984F7E-DABE-418B-BD43-D4F4DD57CA4B}"/>
              </a:ext>
            </a:extLst>
          </p:cNvPr>
          <p:cNvSpPr txBox="1"/>
          <p:nvPr/>
        </p:nvSpPr>
        <p:spPr>
          <a:xfrm>
            <a:off x="642201" y="1690688"/>
            <a:ext cx="10907598" cy="1938992"/>
          </a:xfrm>
          <a:prstGeom prst="rect">
            <a:avLst/>
          </a:prstGeom>
          <a:noFill/>
        </p:spPr>
        <p:txBody>
          <a:bodyPr wrap="square" rtlCol="0">
            <a:spAutoFit/>
          </a:bodyPr>
          <a:lstStyle/>
          <a:p>
            <a:r>
              <a:rPr lang="it-IT" sz="2400" dirty="0"/>
              <a:t>Le alterazioni nel patrimonio genetico possono causare delle malattie.</a:t>
            </a:r>
          </a:p>
          <a:p>
            <a:endParaRPr lang="it-IT" sz="2400" dirty="0"/>
          </a:p>
          <a:p>
            <a:r>
              <a:rPr lang="it-IT" sz="2400" dirty="0"/>
              <a:t>Alcune di queste alterazioni derivano da mutazioni nei geni che vengono trasmessi dai genitori ai figli per questo sono dette </a:t>
            </a:r>
            <a:r>
              <a:rPr lang="it-IT" sz="2400" b="1" dirty="0"/>
              <a:t>MALATTIE EREDITARIE.</a:t>
            </a:r>
          </a:p>
          <a:p>
            <a:endParaRPr lang="it-IT" sz="2400" b="1" dirty="0"/>
          </a:p>
        </p:txBody>
      </p:sp>
      <p:grpSp>
        <p:nvGrpSpPr>
          <p:cNvPr id="12" name="Gruppo 11">
            <a:extLst>
              <a:ext uri="{FF2B5EF4-FFF2-40B4-BE49-F238E27FC236}">
                <a16:creationId xmlns:a16="http://schemas.microsoft.com/office/drawing/2014/main" id="{4358CB5E-7B34-487D-8CEF-BBCF44945570}"/>
              </a:ext>
            </a:extLst>
          </p:cNvPr>
          <p:cNvGrpSpPr/>
          <p:nvPr/>
        </p:nvGrpSpPr>
        <p:grpSpPr>
          <a:xfrm>
            <a:off x="642201" y="3819264"/>
            <a:ext cx="11499894" cy="2847145"/>
            <a:chOff x="642201" y="3263083"/>
            <a:chExt cx="11499894" cy="2847145"/>
          </a:xfrm>
        </p:grpSpPr>
        <p:sp>
          <p:nvSpPr>
            <p:cNvPr id="4" name="CasellaDiTesto 3">
              <a:extLst>
                <a:ext uri="{FF2B5EF4-FFF2-40B4-BE49-F238E27FC236}">
                  <a16:creationId xmlns:a16="http://schemas.microsoft.com/office/drawing/2014/main" id="{1CF52144-587C-4F56-986C-C2D4B3AC7A6F}"/>
                </a:ext>
              </a:extLst>
            </p:cNvPr>
            <p:cNvSpPr txBox="1"/>
            <p:nvPr/>
          </p:nvSpPr>
          <p:spPr>
            <a:xfrm>
              <a:off x="642201" y="3832682"/>
              <a:ext cx="2770302" cy="954107"/>
            </a:xfrm>
            <a:prstGeom prst="rect">
              <a:avLst/>
            </a:prstGeom>
            <a:noFill/>
          </p:spPr>
          <p:txBody>
            <a:bodyPr wrap="square" rtlCol="0">
              <a:spAutoFit/>
            </a:bodyPr>
            <a:lstStyle/>
            <a:p>
              <a:r>
                <a:rPr lang="it-IT" sz="2800" dirty="0"/>
                <a:t>MALATTIE GENETICHE </a:t>
              </a:r>
            </a:p>
          </p:txBody>
        </p:sp>
        <p:sp>
          <p:nvSpPr>
            <p:cNvPr id="5" name="Freccia a destra 4">
              <a:extLst>
                <a:ext uri="{FF2B5EF4-FFF2-40B4-BE49-F238E27FC236}">
                  <a16:creationId xmlns:a16="http://schemas.microsoft.com/office/drawing/2014/main" id="{DCEB9CCE-D489-4EAD-89F7-65E9256207BB}"/>
                </a:ext>
              </a:extLst>
            </p:cNvPr>
            <p:cNvSpPr/>
            <p:nvPr/>
          </p:nvSpPr>
          <p:spPr>
            <a:xfrm>
              <a:off x="2969443" y="4130627"/>
              <a:ext cx="820132" cy="358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DF851D94-D575-41EE-922D-DF52EB7BFA48}"/>
                </a:ext>
              </a:extLst>
            </p:cNvPr>
            <p:cNvSpPr txBox="1"/>
            <p:nvPr/>
          </p:nvSpPr>
          <p:spPr>
            <a:xfrm>
              <a:off x="3893270" y="4017347"/>
              <a:ext cx="2837468" cy="584775"/>
            </a:xfrm>
            <a:prstGeom prst="rect">
              <a:avLst/>
            </a:prstGeom>
            <a:noFill/>
          </p:spPr>
          <p:txBody>
            <a:bodyPr wrap="square" rtlCol="0">
              <a:spAutoFit/>
            </a:bodyPr>
            <a:lstStyle/>
            <a:p>
              <a:r>
                <a:rPr lang="it-IT" sz="3200" dirty="0"/>
                <a:t>EREDITARIE</a:t>
              </a:r>
            </a:p>
          </p:txBody>
        </p:sp>
        <p:sp>
          <p:nvSpPr>
            <p:cNvPr id="8" name="Freccia a destra 7">
              <a:extLst>
                <a:ext uri="{FF2B5EF4-FFF2-40B4-BE49-F238E27FC236}">
                  <a16:creationId xmlns:a16="http://schemas.microsoft.com/office/drawing/2014/main" id="{39E6FF67-6913-4FCB-8C3E-DCE2F10155ED}"/>
                </a:ext>
              </a:extLst>
            </p:cNvPr>
            <p:cNvSpPr/>
            <p:nvPr/>
          </p:nvSpPr>
          <p:spPr>
            <a:xfrm rot="20227511">
              <a:off x="6095997" y="3742053"/>
              <a:ext cx="804421" cy="381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50BAF12A-82FC-44AB-AD10-B42D3A8FD060}"/>
                </a:ext>
              </a:extLst>
            </p:cNvPr>
            <p:cNvPicPr>
              <a:picLocks noChangeAspect="1"/>
            </p:cNvPicPr>
            <p:nvPr/>
          </p:nvPicPr>
          <p:blipFill>
            <a:blip r:embed="rId3"/>
            <a:stretch>
              <a:fillRect/>
            </a:stretch>
          </p:blipFill>
          <p:spPr>
            <a:xfrm rot="2975640">
              <a:off x="6077728" y="4470181"/>
              <a:ext cx="804742" cy="530398"/>
            </a:xfrm>
            <a:prstGeom prst="rect">
              <a:avLst/>
            </a:prstGeom>
          </p:spPr>
        </p:pic>
        <p:sp>
          <p:nvSpPr>
            <p:cNvPr id="10" name="CasellaDiTesto 9">
              <a:extLst>
                <a:ext uri="{FF2B5EF4-FFF2-40B4-BE49-F238E27FC236}">
                  <a16:creationId xmlns:a16="http://schemas.microsoft.com/office/drawing/2014/main" id="{F3522670-2804-4D16-B13A-5C65A7D028C9}"/>
                </a:ext>
              </a:extLst>
            </p:cNvPr>
            <p:cNvSpPr txBox="1"/>
            <p:nvPr/>
          </p:nvSpPr>
          <p:spPr>
            <a:xfrm>
              <a:off x="6934105" y="3263083"/>
              <a:ext cx="5207990" cy="954107"/>
            </a:xfrm>
            <a:prstGeom prst="rect">
              <a:avLst/>
            </a:prstGeom>
            <a:noFill/>
          </p:spPr>
          <p:txBody>
            <a:bodyPr wrap="square" rtlCol="0">
              <a:spAutoFit/>
            </a:bodyPr>
            <a:lstStyle/>
            <a:p>
              <a:pPr algn="ctr"/>
              <a:r>
                <a:rPr lang="it-IT" sz="2000" b="1" dirty="0"/>
                <a:t>AUTOSOMICHE </a:t>
              </a:r>
            </a:p>
            <a:p>
              <a:pPr algn="ctr"/>
              <a:r>
                <a:rPr lang="it-IT" dirty="0"/>
                <a:t>Se l’allele alterato si trova su un cromosoma non sessuale </a:t>
              </a:r>
            </a:p>
          </p:txBody>
        </p:sp>
        <p:sp>
          <p:nvSpPr>
            <p:cNvPr id="11" name="CasellaDiTesto 10">
              <a:extLst>
                <a:ext uri="{FF2B5EF4-FFF2-40B4-BE49-F238E27FC236}">
                  <a16:creationId xmlns:a16="http://schemas.microsoft.com/office/drawing/2014/main" id="{CD61FFB8-0707-4C86-A550-2273EF422083}"/>
                </a:ext>
              </a:extLst>
            </p:cNvPr>
            <p:cNvSpPr txBox="1"/>
            <p:nvPr/>
          </p:nvSpPr>
          <p:spPr>
            <a:xfrm>
              <a:off x="7145518" y="4786789"/>
              <a:ext cx="4543719" cy="1323439"/>
            </a:xfrm>
            <a:prstGeom prst="rect">
              <a:avLst/>
            </a:prstGeom>
            <a:noFill/>
          </p:spPr>
          <p:txBody>
            <a:bodyPr wrap="square" rtlCol="0">
              <a:spAutoFit/>
            </a:bodyPr>
            <a:lstStyle/>
            <a:p>
              <a:pPr algn="ctr"/>
              <a:r>
                <a:rPr lang="it-IT" sz="2000" b="1" dirty="0"/>
                <a:t>LEGATE AL SESSO</a:t>
              </a:r>
            </a:p>
            <a:p>
              <a:pPr algn="ctr"/>
              <a:r>
                <a:rPr lang="it-IT" sz="2000" dirty="0"/>
                <a:t>Se l’allele alterato si trova su un cromosoma sessuale </a:t>
              </a:r>
            </a:p>
            <a:p>
              <a:pPr algn="ctr"/>
              <a:endParaRPr lang="it-IT" sz="2000" b="1" dirty="0"/>
            </a:p>
          </p:txBody>
        </p:sp>
      </p:grpSp>
      <p:sp>
        <p:nvSpPr>
          <p:cNvPr id="6" name="Segnaposto piè di pagina 5">
            <a:extLst>
              <a:ext uri="{FF2B5EF4-FFF2-40B4-BE49-F238E27FC236}">
                <a16:creationId xmlns:a16="http://schemas.microsoft.com/office/drawing/2014/main" id="{9F87DFE5-F64B-4A99-BB5F-65E669808458}"/>
              </a:ext>
            </a:extLst>
          </p:cNvPr>
          <p:cNvSpPr>
            <a:spLocks noGrp="1"/>
          </p:cNvSpPr>
          <p:nvPr>
            <p:ph type="ftr" sz="quarter" idx="11"/>
          </p:nvPr>
        </p:nvSpPr>
        <p:spPr>
          <a:xfrm>
            <a:off x="2610239" y="6483846"/>
            <a:ext cx="6971522" cy="365125"/>
          </a:xfrm>
        </p:spPr>
        <p:txBody>
          <a:bodyPr/>
          <a:lstStyle/>
          <a:p>
            <a:r>
              <a:rPr lang="it-IT" sz="1000" dirty="0"/>
              <a:t>Scuola secondaria di I grado – Via Piceno – Prof.ssa Alessandra Serra – A.S. 2019/2020 </a:t>
            </a:r>
          </a:p>
        </p:txBody>
      </p:sp>
    </p:spTree>
    <p:extLst>
      <p:ext uri="{BB962C8B-B14F-4D97-AF65-F5344CB8AC3E}">
        <p14:creationId xmlns:p14="http://schemas.microsoft.com/office/powerpoint/2010/main" val="1412636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95E8A4-E95D-425A-AB90-D4D9A6AAF0C5}"/>
              </a:ext>
            </a:extLst>
          </p:cNvPr>
          <p:cNvSpPr>
            <a:spLocks noGrp="1"/>
          </p:cNvSpPr>
          <p:nvPr>
            <p:ph type="title"/>
          </p:nvPr>
        </p:nvSpPr>
        <p:spPr/>
        <p:txBody>
          <a:bodyPr/>
          <a:lstStyle/>
          <a:p>
            <a:pPr algn="ctr"/>
            <a:r>
              <a:rPr lang="it-IT" b="1" dirty="0"/>
              <a:t>MALATTIE AUTOSOMICHE RECESSIVE</a:t>
            </a:r>
          </a:p>
        </p:txBody>
      </p:sp>
      <p:pic>
        <p:nvPicPr>
          <p:cNvPr id="1026" name="Picture 2" descr="Risultati immagini per albinismo animali">
            <a:extLst>
              <a:ext uri="{FF2B5EF4-FFF2-40B4-BE49-F238E27FC236}">
                <a16:creationId xmlns:a16="http://schemas.microsoft.com/office/drawing/2014/main" id="{2082E199-2D8F-4D90-8AF3-B3E9505CF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199" y="1409699"/>
            <a:ext cx="4083617" cy="302418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6755E038-F02E-4243-B155-88BF35738AC6}"/>
              </a:ext>
            </a:extLst>
          </p:cNvPr>
          <p:cNvSpPr txBox="1"/>
          <p:nvPr/>
        </p:nvSpPr>
        <p:spPr>
          <a:xfrm>
            <a:off x="600074" y="1333499"/>
            <a:ext cx="7096125" cy="50210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2400" dirty="0"/>
              <a:t>L’allele alterato si trova su un cromosoma non sessuale</a:t>
            </a:r>
          </a:p>
          <a:p>
            <a:pPr marL="285750" indent="-285750">
              <a:lnSpc>
                <a:spcPct val="150000"/>
              </a:lnSpc>
              <a:buFont typeface="Arial" panose="020B0604020202020204" pitchFamily="34" charset="0"/>
              <a:buChar char="•"/>
            </a:pPr>
            <a:r>
              <a:rPr lang="it-IT" sz="2400" dirty="0"/>
              <a:t>L’individuo manifesta i sintomi solo se è </a:t>
            </a:r>
            <a:r>
              <a:rPr lang="it-IT" sz="2400" b="1" dirty="0"/>
              <a:t>OMOZIGOTE RECESSIVO</a:t>
            </a:r>
            <a:r>
              <a:rPr lang="it-IT" sz="2400" dirty="0"/>
              <a:t> (genotipo </a:t>
            </a:r>
            <a:r>
              <a:rPr lang="it-IT" sz="2400" dirty="0" err="1"/>
              <a:t>bb</a:t>
            </a:r>
            <a:r>
              <a:rPr lang="it-IT" sz="2400" dirty="0"/>
              <a:t>)</a:t>
            </a:r>
          </a:p>
          <a:p>
            <a:pPr marL="285750" indent="-285750">
              <a:lnSpc>
                <a:spcPct val="150000"/>
              </a:lnSpc>
              <a:buFont typeface="Arial" panose="020B0604020202020204" pitchFamily="34" charset="0"/>
              <a:buChar char="•"/>
            </a:pPr>
            <a:r>
              <a:rPr lang="it-IT" sz="2400" dirty="0"/>
              <a:t>Negli eterozigoti l’allele recessivo è «mascherato» da quello dominate, quindi il difetto genetico non si manifesta.</a:t>
            </a:r>
          </a:p>
          <a:p>
            <a:pPr marL="285750" indent="-285750">
              <a:lnSpc>
                <a:spcPct val="150000"/>
              </a:lnSpc>
              <a:buFont typeface="Arial" panose="020B0604020202020204" pitchFamily="34" charset="0"/>
              <a:buChar char="•"/>
            </a:pPr>
            <a:r>
              <a:rPr lang="it-IT" sz="2400" dirty="0"/>
              <a:t>Gli eterozigoti sono chiamati </a:t>
            </a:r>
            <a:r>
              <a:rPr lang="it-IT" sz="2400" b="1" dirty="0"/>
              <a:t>PORTATORI SANI</a:t>
            </a:r>
          </a:p>
          <a:p>
            <a:pPr marL="285750" indent="-285750">
              <a:lnSpc>
                <a:spcPct val="150000"/>
              </a:lnSpc>
              <a:buFont typeface="Arial" panose="020B0604020202020204" pitchFamily="34" charset="0"/>
              <a:buChar char="•"/>
            </a:pPr>
            <a:r>
              <a:rPr lang="it-IT" sz="2400" dirty="0"/>
              <a:t>Esempi: ALBINISMO, TALASSEMIA</a:t>
            </a:r>
          </a:p>
        </p:txBody>
      </p:sp>
      <p:pic>
        <p:nvPicPr>
          <p:cNvPr id="4" name="Immagine 3">
            <a:extLst>
              <a:ext uri="{FF2B5EF4-FFF2-40B4-BE49-F238E27FC236}">
                <a16:creationId xmlns:a16="http://schemas.microsoft.com/office/drawing/2014/main" id="{DF382312-F5DD-411B-A054-CDEE85E4EF72}"/>
              </a:ext>
            </a:extLst>
          </p:cNvPr>
          <p:cNvPicPr>
            <a:picLocks noChangeAspect="1"/>
          </p:cNvPicPr>
          <p:nvPr/>
        </p:nvPicPr>
        <p:blipFill>
          <a:blip r:embed="rId3"/>
          <a:stretch>
            <a:fillRect/>
          </a:stretch>
        </p:blipFill>
        <p:spPr>
          <a:xfrm>
            <a:off x="8590245" y="4510087"/>
            <a:ext cx="2295525" cy="2295525"/>
          </a:xfrm>
          <a:prstGeom prst="rect">
            <a:avLst/>
          </a:prstGeom>
        </p:spPr>
      </p:pic>
      <p:sp>
        <p:nvSpPr>
          <p:cNvPr id="5" name="Segnaposto piè di pagina 4">
            <a:extLst>
              <a:ext uri="{FF2B5EF4-FFF2-40B4-BE49-F238E27FC236}">
                <a16:creationId xmlns:a16="http://schemas.microsoft.com/office/drawing/2014/main" id="{4AA6390C-A81B-4D63-9DCD-5733217FB96C}"/>
              </a:ext>
            </a:extLst>
          </p:cNvPr>
          <p:cNvSpPr>
            <a:spLocks noGrp="1"/>
          </p:cNvSpPr>
          <p:nvPr>
            <p:ph type="ftr" sz="quarter" idx="11"/>
          </p:nvPr>
        </p:nvSpPr>
        <p:spPr>
          <a:xfrm>
            <a:off x="2332653" y="6492875"/>
            <a:ext cx="6130212" cy="365125"/>
          </a:xfrm>
        </p:spPr>
        <p:txBody>
          <a:bodyPr/>
          <a:lstStyle/>
          <a:p>
            <a:r>
              <a:rPr lang="it-IT" sz="1000" dirty="0"/>
              <a:t>Scuola secondaria di I grado – Via Piceno – Prof.ssa Alessandra Serra – A.S. 2019/2020 </a:t>
            </a:r>
          </a:p>
          <a:p>
            <a:r>
              <a:rPr lang="it-IT" sz="1000" dirty="0"/>
              <a:t>Immagini dal web</a:t>
            </a:r>
          </a:p>
        </p:txBody>
      </p:sp>
    </p:spTree>
    <p:extLst>
      <p:ext uri="{BB962C8B-B14F-4D97-AF65-F5344CB8AC3E}">
        <p14:creationId xmlns:p14="http://schemas.microsoft.com/office/powerpoint/2010/main" val="1119167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B362D5-B59F-4A5C-93C1-281A64AE1021}"/>
              </a:ext>
            </a:extLst>
          </p:cNvPr>
          <p:cNvSpPr>
            <a:spLocks noGrp="1"/>
          </p:cNvSpPr>
          <p:nvPr>
            <p:ph type="title"/>
          </p:nvPr>
        </p:nvSpPr>
        <p:spPr/>
        <p:txBody>
          <a:bodyPr/>
          <a:lstStyle/>
          <a:p>
            <a:pPr algn="ctr"/>
            <a:r>
              <a:rPr lang="it-IT" b="1" dirty="0"/>
              <a:t>MALATTIE AUTOSOMICHE DOMINANTI</a:t>
            </a:r>
          </a:p>
        </p:txBody>
      </p:sp>
      <p:sp>
        <p:nvSpPr>
          <p:cNvPr id="3" name="Rettangolo 2">
            <a:extLst>
              <a:ext uri="{FF2B5EF4-FFF2-40B4-BE49-F238E27FC236}">
                <a16:creationId xmlns:a16="http://schemas.microsoft.com/office/drawing/2014/main" id="{9B963958-8EED-4939-A317-9450258B6CDC}"/>
              </a:ext>
            </a:extLst>
          </p:cNvPr>
          <p:cNvSpPr/>
          <p:nvPr/>
        </p:nvSpPr>
        <p:spPr>
          <a:xfrm>
            <a:off x="638175" y="1971676"/>
            <a:ext cx="10715625" cy="2556982"/>
          </a:xfrm>
          <a:prstGeom prst="rect">
            <a:avLst/>
          </a:prstGeom>
        </p:spPr>
        <p:txBody>
          <a:bodyPr wrap="square">
            <a:spAutoFit/>
          </a:bodyPr>
          <a:lstStyle/>
          <a:p>
            <a:pPr marL="285750" indent="-285750">
              <a:lnSpc>
                <a:spcPct val="200000"/>
              </a:lnSpc>
              <a:buFont typeface="Arial" panose="020B0604020202020204" pitchFamily="34" charset="0"/>
              <a:buChar char="•"/>
            </a:pPr>
            <a:r>
              <a:rPr lang="it-IT" sz="2800" dirty="0"/>
              <a:t>L’allele alterato si trova su un cromosoma non sessuale</a:t>
            </a:r>
          </a:p>
          <a:p>
            <a:pPr marL="285750" indent="-285750">
              <a:lnSpc>
                <a:spcPct val="200000"/>
              </a:lnSpc>
              <a:buFont typeface="Arial" panose="020B0604020202020204" pitchFamily="34" charset="0"/>
              <a:buChar char="•"/>
            </a:pPr>
            <a:r>
              <a:rPr lang="it-IT" sz="2800" dirty="0"/>
              <a:t>La malattia si manifesta sia negli </a:t>
            </a:r>
            <a:r>
              <a:rPr lang="it-IT" sz="2800" b="1" dirty="0"/>
              <a:t>omozigoti</a:t>
            </a:r>
            <a:r>
              <a:rPr lang="it-IT" sz="2800" dirty="0"/>
              <a:t> che negli </a:t>
            </a:r>
            <a:r>
              <a:rPr lang="it-IT" sz="2800" b="1" dirty="0"/>
              <a:t>eterozigoti</a:t>
            </a:r>
          </a:p>
          <a:p>
            <a:pPr marL="285750" indent="-285750">
              <a:lnSpc>
                <a:spcPct val="200000"/>
              </a:lnSpc>
              <a:buFont typeface="Arial" panose="020B0604020202020204" pitchFamily="34" charset="0"/>
              <a:buChar char="•"/>
            </a:pPr>
            <a:r>
              <a:rPr lang="it-IT" sz="2800" dirty="0"/>
              <a:t>Esempi: NANISMO (letale allo stato omozigote)</a:t>
            </a:r>
          </a:p>
        </p:txBody>
      </p:sp>
      <p:sp>
        <p:nvSpPr>
          <p:cNvPr id="4" name="Segnaposto piè di pagina 3">
            <a:extLst>
              <a:ext uri="{FF2B5EF4-FFF2-40B4-BE49-F238E27FC236}">
                <a16:creationId xmlns:a16="http://schemas.microsoft.com/office/drawing/2014/main" id="{DDA4FCD1-AB40-4FB9-8272-76BAAE81E093}"/>
              </a:ext>
            </a:extLst>
          </p:cNvPr>
          <p:cNvSpPr>
            <a:spLocks noGrp="1"/>
          </p:cNvSpPr>
          <p:nvPr>
            <p:ph type="ftr" sz="quarter" idx="11"/>
          </p:nvPr>
        </p:nvSpPr>
        <p:spPr>
          <a:xfrm>
            <a:off x="3128088" y="6492875"/>
            <a:ext cx="5935824" cy="365125"/>
          </a:xfrm>
        </p:spPr>
        <p:txBody>
          <a:bodyPr/>
          <a:lstStyle/>
          <a:p>
            <a:r>
              <a:rPr lang="it-IT" sz="1000" dirty="0"/>
              <a:t>Scuola secondaria di I grado – Via Piceno – Prof.ssa Alessandra Serra – A.S. 2019/2020</a:t>
            </a:r>
          </a:p>
        </p:txBody>
      </p:sp>
    </p:spTree>
    <p:extLst>
      <p:ext uri="{BB962C8B-B14F-4D97-AF65-F5344CB8AC3E}">
        <p14:creationId xmlns:p14="http://schemas.microsoft.com/office/powerpoint/2010/main" val="201958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801F85-148C-4BBE-9F03-BFC09F476879}"/>
              </a:ext>
            </a:extLst>
          </p:cNvPr>
          <p:cNvSpPr>
            <a:spLocks noGrp="1"/>
          </p:cNvSpPr>
          <p:nvPr>
            <p:ph type="title"/>
          </p:nvPr>
        </p:nvSpPr>
        <p:spPr/>
        <p:txBody>
          <a:bodyPr/>
          <a:lstStyle/>
          <a:p>
            <a:pPr algn="ctr"/>
            <a:r>
              <a:rPr lang="it-IT" b="1" dirty="0"/>
              <a:t>I CROMOSOMI SESSUALI</a:t>
            </a:r>
          </a:p>
        </p:txBody>
      </p:sp>
      <p:pic>
        <p:nvPicPr>
          <p:cNvPr id="4" name="Immagine 3">
            <a:extLst>
              <a:ext uri="{FF2B5EF4-FFF2-40B4-BE49-F238E27FC236}">
                <a16:creationId xmlns:a16="http://schemas.microsoft.com/office/drawing/2014/main" id="{AFF44C76-1288-418E-AD10-7231A87D9AED}"/>
              </a:ext>
            </a:extLst>
          </p:cNvPr>
          <p:cNvPicPr>
            <a:picLocks noChangeAspect="1"/>
          </p:cNvPicPr>
          <p:nvPr/>
        </p:nvPicPr>
        <p:blipFill rotWithShape="1">
          <a:blip r:embed="rId2"/>
          <a:srcRect l="39609" t="20972" r="21876" b="25694"/>
          <a:stretch/>
        </p:blipFill>
        <p:spPr>
          <a:xfrm>
            <a:off x="5510299" y="1176336"/>
            <a:ext cx="6884764" cy="5362576"/>
          </a:xfrm>
          <a:prstGeom prst="rect">
            <a:avLst/>
          </a:prstGeom>
        </p:spPr>
      </p:pic>
      <p:sp>
        <p:nvSpPr>
          <p:cNvPr id="5" name="CasellaDiTesto 4">
            <a:extLst>
              <a:ext uri="{FF2B5EF4-FFF2-40B4-BE49-F238E27FC236}">
                <a16:creationId xmlns:a16="http://schemas.microsoft.com/office/drawing/2014/main" id="{8FB5ADB6-98D0-4C8A-AA87-5DC6F95A8398}"/>
              </a:ext>
            </a:extLst>
          </p:cNvPr>
          <p:cNvSpPr txBox="1"/>
          <p:nvPr/>
        </p:nvSpPr>
        <p:spPr>
          <a:xfrm>
            <a:off x="263855" y="1996548"/>
            <a:ext cx="5460669" cy="4401205"/>
          </a:xfrm>
          <a:prstGeom prst="rect">
            <a:avLst/>
          </a:prstGeom>
          <a:noFill/>
        </p:spPr>
        <p:txBody>
          <a:bodyPr wrap="square" rtlCol="0">
            <a:spAutoFit/>
          </a:bodyPr>
          <a:lstStyle/>
          <a:p>
            <a:pPr marL="285750" indent="-285750">
              <a:buFont typeface="Arial" panose="020B0604020202020204" pitchFamily="34" charset="0"/>
              <a:buChar char="•"/>
            </a:pPr>
            <a:r>
              <a:rPr lang="it-IT" sz="2400" dirty="0"/>
              <a:t>La coppia di cromosomi sessuali è indicata nel cariotipo con il numero </a:t>
            </a:r>
            <a:r>
              <a:rPr lang="it-IT" sz="2400" b="1" dirty="0"/>
              <a:t>23</a:t>
            </a:r>
          </a:p>
          <a:p>
            <a:pPr marL="285750" indent="-285750">
              <a:buFont typeface="Arial" panose="020B0604020202020204" pitchFamily="34" charset="0"/>
              <a:buChar char="•"/>
            </a:pPr>
            <a:endParaRPr lang="it-IT" sz="2400" b="1" dirty="0"/>
          </a:p>
          <a:p>
            <a:pPr marL="285750" indent="-285750">
              <a:buFont typeface="Arial" panose="020B0604020202020204" pitchFamily="34" charset="0"/>
              <a:buChar char="•"/>
            </a:pPr>
            <a:r>
              <a:rPr lang="it-IT" sz="2400" b="1" dirty="0"/>
              <a:t>Nelle femmine è formata da due cromosomi lunghi e uguali, indicati con </a:t>
            </a:r>
            <a:r>
              <a:rPr lang="it-IT" sz="3200" b="1" dirty="0"/>
              <a:t>XX</a:t>
            </a:r>
          </a:p>
          <a:p>
            <a:pPr marL="285750" indent="-285750">
              <a:buFont typeface="Arial" panose="020B0604020202020204" pitchFamily="34" charset="0"/>
              <a:buChar char="•"/>
            </a:pPr>
            <a:endParaRPr lang="it-IT" sz="2400" b="1" dirty="0"/>
          </a:p>
          <a:p>
            <a:pPr marL="285750" indent="-285750">
              <a:buFont typeface="Arial" panose="020B0604020202020204" pitchFamily="34" charset="0"/>
              <a:buChar char="•"/>
            </a:pPr>
            <a:r>
              <a:rPr lang="it-IT" sz="2400" b="1" dirty="0"/>
              <a:t>Nei maschi è formata da due cromosomi diversi, indicati con </a:t>
            </a:r>
            <a:r>
              <a:rPr lang="it-IT" sz="3200" b="1" dirty="0"/>
              <a:t>XY</a:t>
            </a:r>
          </a:p>
          <a:p>
            <a:pPr marL="285750" indent="-285750">
              <a:buFont typeface="Arial" panose="020B0604020202020204" pitchFamily="34" charset="0"/>
              <a:buChar char="•"/>
            </a:pPr>
            <a:endParaRPr lang="it-IT" sz="2400" b="1" dirty="0"/>
          </a:p>
          <a:p>
            <a:endParaRPr lang="it-IT" sz="2400" b="1" dirty="0"/>
          </a:p>
        </p:txBody>
      </p:sp>
      <p:sp>
        <p:nvSpPr>
          <p:cNvPr id="3" name="Segnaposto piè di pagina 2">
            <a:extLst>
              <a:ext uri="{FF2B5EF4-FFF2-40B4-BE49-F238E27FC236}">
                <a16:creationId xmlns:a16="http://schemas.microsoft.com/office/drawing/2014/main" id="{0746B5EF-7C84-4DC5-8250-559B66850655}"/>
              </a:ext>
            </a:extLst>
          </p:cNvPr>
          <p:cNvSpPr>
            <a:spLocks noGrp="1"/>
          </p:cNvSpPr>
          <p:nvPr>
            <p:ph type="ftr" sz="quarter" idx="11"/>
          </p:nvPr>
        </p:nvSpPr>
        <p:spPr>
          <a:xfrm>
            <a:off x="2745533" y="6426929"/>
            <a:ext cx="6570306" cy="365125"/>
          </a:xfrm>
        </p:spPr>
        <p:txBody>
          <a:bodyPr/>
          <a:lstStyle/>
          <a:p>
            <a:r>
              <a:rPr lang="it-IT" sz="1000" dirty="0"/>
              <a:t>Scuola secondaria di I grado – Via Piceno – Prof.ssa Alessandra Serra – A.S. 2019/2020 </a:t>
            </a:r>
          </a:p>
          <a:p>
            <a:r>
              <a:rPr lang="it-IT" sz="1000" dirty="0"/>
              <a:t>Immagini da S. Zanoli, ALIANTE Il volo della Scienza, Mondadori</a:t>
            </a:r>
          </a:p>
        </p:txBody>
      </p:sp>
    </p:spTree>
    <p:extLst>
      <p:ext uri="{BB962C8B-B14F-4D97-AF65-F5344CB8AC3E}">
        <p14:creationId xmlns:p14="http://schemas.microsoft.com/office/powerpoint/2010/main" val="248819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298C5F-2615-4E32-A4FE-0CBAC3791A8F}"/>
              </a:ext>
            </a:extLst>
          </p:cNvPr>
          <p:cNvSpPr>
            <a:spLocks noGrp="1"/>
          </p:cNvSpPr>
          <p:nvPr>
            <p:ph type="title"/>
          </p:nvPr>
        </p:nvSpPr>
        <p:spPr/>
        <p:txBody>
          <a:bodyPr/>
          <a:lstStyle/>
          <a:p>
            <a:pPr algn="ctr"/>
            <a:r>
              <a:rPr lang="it-IT" b="1" dirty="0"/>
              <a:t>MALATTIE GENETICHE LEGATE AL SESSO</a:t>
            </a:r>
          </a:p>
        </p:txBody>
      </p:sp>
      <p:pic>
        <p:nvPicPr>
          <p:cNvPr id="3" name="Immagine 2">
            <a:extLst>
              <a:ext uri="{FF2B5EF4-FFF2-40B4-BE49-F238E27FC236}">
                <a16:creationId xmlns:a16="http://schemas.microsoft.com/office/drawing/2014/main" id="{8D109493-874D-45B8-9BE9-1B81E101EC40}"/>
              </a:ext>
            </a:extLst>
          </p:cNvPr>
          <p:cNvPicPr>
            <a:picLocks noChangeAspect="1"/>
          </p:cNvPicPr>
          <p:nvPr/>
        </p:nvPicPr>
        <p:blipFill>
          <a:blip r:embed="rId2"/>
          <a:stretch>
            <a:fillRect/>
          </a:stretch>
        </p:blipFill>
        <p:spPr>
          <a:xfrm>
            <a:off x="6696075" y="1597481"/>
            <a:ext cx="5495925" cy="4895394"/>
          </a:xfrm>
          <a:prstGeom prst="rect">
            <a:avLst/>
          </a:prstGeom>
        </p:spPr>
      </p:pic>
      <p:sp>
        <p:nvSpPr>
          <p:cNvPr id="5" name="CasellaDiTesto 4">
            <a:extLst>
              <a:ext uri="{FF2B5EF4-FFF2-40B4-BE49-F238E27FC236}">
                <a16:creationId xmlns:a16="http://schemas.microsoft.com/office/drawing/2014/main" id="{E53D16A6-3E3A-4F17-B056-BB4F35F77A85}"/>
              </a:ext>
            </a:extLst>
          </p:cNvPr>
          <p:cNvSpPr txBox="1"/>
          <p:nvPr/>
        </p:nvSpPr>
        <p:spPr>
          <a:xfrm>
            <a:off x="333375" y="1876425"/>
            <a:ext cx="6372225" cy="267765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2400" dirty="0"/>
              <a:t>Malattie genetiche causate da un gene difettoso che si trova sul </a:t>
            </a:r>
            <a:r>
              <a:rPr lang="it-IT" sz="2400" b="1" dirty="0" err="1"/>
              <a:t>comosoma</a:t>
            </a:r>
            <a:r>
              <a:rPr lang="it-IT" sz="2400" b="1" dirty="0"/>
              <a:t> X</a:t>
            </a:r>
          </a:p>
          <a:p>
            <a:pPr marL="285750" indent="-285750">
              <a:lnSpc>
                <a:spcPct val="150000"/>
              </a:lnSpc>
              <a:buFont typeface="Arial" panose="020B0604020202020204" pitchFamily="34" charset="0"/>
              <a:buChar char="•"/>
            </a:pPr>
            <a:r>
              <a:rPr lang="it-IT" sz="2400" dirty="0"/>
              <a:t>Si manifestano prevalentemente nei maschi, </a:t>
            </a:r>
          </a:p>
          <a:p>
            <a:pPr marL="285750" indent="-285750">
              <a:lnSpc>
                <a:spcPct val="150000"/>
              </a:lnSpc>
              <a:buFont typeface="Arial" panose="020B0604020202020204" pitchFamily="34" charset="0"/>
              <a:buChar char="•"/>
            </a:pPr>
            <a:endParaRPr lang="it-IT" sz="2400" b="1" dirty="0"/>
          </a:p>
          <a:p>
            <a:pPr marL="285750" indent="-285750">
              <a:buFont typeface="Arial" panose="020B0604020202020204" pitchFamily="34" charset="0"/>
              <a:buChar char="•"/>
            </a:pPr>
            <a:endParaRPr lang="it-IT" sz="2400" b="1" dirty="0"/>
          </a:p>
        </p:txBody>
      </p:sp>
      <p:sp>
        <p:nvSpPr>
          <p:cNvPr id="6" name="Rettangolo 5">
            <a:extLst>
              <a:ext uri="{FF2B5EF4-FFF2-40B4-BE49-F238E27FC236}">
                <a16:creationId xmlns:a16="http://schemas.microsoft.com/office/drawing/2014/main" id="{C0ADC7DD-6C1B-4C85-91D1-FEBBCDF8BD3B}"/>
              </a:ext>
            </a:extLst>
          </p:cNvPr>
          <p:cNvSpPr/>
          <p:nvPr/>
        </p:nvSpPr>
        <p:spPr>
          <a:xfrm>
            <a:off x="942975" y="3739523"/>
            <a:ext cx="6372224" cy="1631216"/>
          </a:xfrm>
          <a:prstGeom prst="rect">
            <a:avLst/>
          </a:prstGeom>
        </p:spPr>
        <p:txBody>
          <a:bodyPr wrap="square">
            <a:spAutoFit/>
          </a:bodyPr>
          <a:lstStyle/>
          <a:p>
            <a:r>
              <a:rPr lang="it-IT" sz="2000" dirty="0">
                <a:solidFill>
                  <a:srgbClr val="333333"/>
                </a:solidFill>
              </a:rPr>
              <a:t>Questo </a:t>
            </a:r>
            <a:r>
              <a:rPr lang="it-IT" sz="2000" dirty="0" err="1">
                <a:solidFill>
                  <a:srgbClr val="333333"/>
                </a:solidFill>
              </a:rPr>
              <a:t>perchè</a:t>
            </a:r>
            <a:r>
              <a:rPr lang="it-IT" sz="2000" dirty="0">
                <a:solidFill>
                  <a:srgbClr val="333333"/>
                </a:solidFill>
              </a:rPr>
              <a:t> i caratteri recessivi presenti sul cromosoma X, che non hanno omologhi sul cromosoma Y, nei maschi si manifestano sempre, mentre nelle femmine si manifestano solo se sono omozigoti. Le femmine eterozigoti sono </a:t>
            </a:r>
            <a:r>
              <a:rPr lang="it-IT" sz="2000" b="1" dirty="0">
                <a:solidFill>
                  <a:srgbClr val="333333"/>
                </a:solidFill>
              </a:rPr>
              <a:t>PORTATRICI SANE</a:t>
            </a:r>
            <a:r>
              <a:rPr lang="it-IT" sz="2000" dirty="0">
                <a:solidFill>
                  <a:srgbClr val="333333"/>
                </a:solidFill>
              </a:rPr>
              <a:t>.</a:t>
            </a:r>
            <a:endParaRPr lang="it-IT" sz="2000" dirty="0"/>
          </a:p>
        </p:txBody>
      </p:sp>
      <p:sp>
        <p:nvSpPr>
          <p:cNvPr id="7" name="CasellaDiTesto 6">
            <a:extLst>
              <a:ext uri="{FF2B5EF4-FFF2-40B4-BE49-F238E27FC236}">
                <a16:creationId xmlns:a16="http://schemas.microsoft.com/office/drawing/2014/main" id="{53D8207E-F17C-4AE4-961B-BC95071F79B1}"/>
              </a:ext>
            </a:extLst>
          </p:cNvPr>
          <p:cNvSpPr txBox="1"/>
          <p:nvPr/>
        </p:nvSpPr>
        <p:spPr>
          <a:xfrm>
            <a:off x="581026" y="5686425"/>
            <a:ext cx="6124574" cy="461665"/>
          </a:xfrm>
          <a:prstGeom prst="rect">
            <a:avLst/>
          </a:prstGeom>
          <a:noFill/>
        </p:spPr>
        <p:txBody>
          <a:bodyPr wrap="square" rtlCol="0">
            <a:spAutoFit/>
          </a:bodyPr>
          <a:lstStyle/>
          <a:p>
            <a:pPr marL="285750" indent="-285750">
              <a:buFont typeface="Arial" panose="020B0604020202020204" pitchFamily="34" charset="0"/>
              <a:buChar char="•"/>
            </a:pPr>
            <a:r>
              <a:rPr lang="it-IT" sz="2400" dirty="0"/>
              <a:t>Esempi: DALTONISMO, EMOFILIA, FAVISMO</a:t>
            </a:r>
          </a:p>
        </p:txBody>
      </p:sp>
      <p:sp>
        <p:nvSpPr>
          <p:cNvPr id="4" name="Segnaposto piè di pagina 3">
            <a:extLst>
              <a:ext uri="{FF2B5EF4-FFF2-40B4-BE49-F238E27FC236}">
                <a16:creationId xmlns:a16="http://schemas.microsoft.com/office/drawing/2014/main" id="{C537FD64-DD0A-4403-BC03-F4874C6FF6F2}"/>
              </a:ext>
            </a:extLst>
          </p:cNvPr>
          <p:cNvSpPr>
            <a:spLocks noGrp="1"/>
          </p:cNvSpPr>
          <p:nvPr>
            <p:ph type="ftr" sz="quarter" idx="11"/>
          </p:nvPr>
        </p:nvSpPr>
        <p:spPr>
          <a:xfrm>
            <a:off x="2852835" y="6482705"/>
            <a:ext cx="6486331" cy="365125"/>
          </a:xfrm>
        </p:spPr>
        <p:txBody>
          <a:bodyPr/>
          <a:lstStyle/>
          <a:p>
            <a:r>
              <a:rPr lang="it-IT" sz="1000" dirty="0"/>
              <a:t>Scuola secondaria di I grado – Via Piceno – Prof.ssa Alessandra Serra – A.S. 2019/2020 </a:t>
            </a:r>
          </a:p>
          <a:p>
            <a:r>
              <a:rPr lang="it-IT" sz="1000" dirty="0"/>
              <a:t>Immagini da S. Zanoli, ALIANTE Il volo della Scienza, Mondadori</a:t>
            </a:r>
          </a:p>
        </p:txBody>
      </p:sp>
    </p:spTree>
    <p:extLst>
      <p:ext uri="{BB962C8B-B14F-4D97-AF65-F5344CB8AC3E}">
        <p14:creationId xmlns:p14="http://schemas.microsoft.com/office/powerpoint/2010/main" val="404387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8D3FEC-1834-4351-90CD-68F46D16F148}"/>
              </a:ext>
            </a:extLst>
          </p:cNvPr>
          <p:cNvSpPr>
            <a:spLocks noGrp="1"/>
          </p:cNvSpPr>
          <p:nvPr>
            <p:ph type="title"/>
          </p:nvPr>
        </p:nvSpPr>
        <p:spPr>
          <a:xfrm>
            <a:off x="838201" y="291090"/>
            <a:ext cx="10515599" cy="932688"/>
          </a:xfrm>
        </p:spPr>
        <p:txBody>
          <a:bodyPr vert="horz" lIns="91440" tIns="45720" rIns="91440" bIns="45720" rtlCol="0" anchor="b">
            <a:normAutofit/>
          </a:bodyPr>
          <a:lstStyle/>
          <a:p>
            <a:pPr algn="ctr"/>
            <a:r>
              <a:rPr lang="en-US" sz="4800" b="1" kern="1200" dirty="0">
                <a:solidFill>
                  <a:schemeClr val="tx1"/>
                </a:solidFill>
                <a:latin typeface="+mj-lt"/>
                <a:ea typeface="+mj-ea"/>
                <a:cs typeface="+mj-cs"/>
              </a:rPr>
              <a:t>GENOTIPO e FENOTIPO</a:t>
            </a:r>
            <a:endParaRPr lang="en-US" sz="4800" kern="1200" dirty="0">
              <a:solidFill>
                <a:schemeClr val="tx1"/>
              </a:solidFill>
              <a:latin typeface="+mj-lt"/>
              <a:ea typeface="+mj-ea"/>
              <a:cs typeface="+mj-cs"/>
            </a:endParaRPr>
          </a:p>
        </p:txBody>
      </p:sp>
      <p:pic>
        <p:nvPicPr>
          <p:cNvPr id="3" name="Immagine 2">
            <a:extLst>
              <a:ext uri="{FF2B5EF4-FFF2-40B4-BE49-F238E27FC236}">
                <a16:creationId xmlns:a16="http://schemas.microsoft.com/office/drawing/2014/main" id="{CFBA1954-5A15-4C19-ADC5-8221C69B4F69}"/>
              </a:ext>
            </a:extLst>
          </p:cNvPr>
          <p:cNvPicPr>
            <a:picLocks noChangeAspect="1"/>
          </p:cNvPicPr>
          <p:nvPr/>
        </p:nvPicPr>
        <p:blipFill>
          <a:blip r:embed="rId2"/>
          <a:stretch>
            <a:fillRect/>
          </a:stretch>
        </p:blipFill>
        <p:spPr>
          <a:xfrm>
            <a:off x="2471280" y="1465545"/>
            <a:ext cx="7249441" cy="4839002"/>
          </a:xfrm>
          <a:prstGeom prst="rect">
            <a:avLst/>
          </a:prstGeom>
        </p:spPr>
      </p:pic>
      <p:sp>
        <p:nvSpPr>
          <p:cNvPr id="4" name="Segnaposto piè di pagina 3">
            <a:extLst>
              <a:ext uri="{FF2B5EF4-FFF2-40B4-BE49-F238E27FC236}">
                <a16:creationId xmlns:a16="http://schemas.microsoft.com/office/drawing/2014/main" id="{85E65012-DF0D-43C4-9737-DE6482BB23A2}"/>
              </a:ext>
            </a:extLst>
          </p:cNvPr>
          <p:cNvSpPr>
            <a:spLocks noGrp="1"/>
          </p:cNvSpPr>
          <p:nvPr>
            <p:ph type="ftr" sz="quarter" idx="11"/>
          </p:nvPr>
        </p:nvSpPr>
        <p:spPr>
          <a:xfrm>
            <a:off x="2471280" y="6384347"/>
            <a:ext cx="7249441" cy="365125"/>
          </a:xfrm>
        </p:spPr>
        <p:txBody>
          <a:bodyPr/>
          <a:lstStyle/>
          <a:p>
            <a:r>
              <a:rPr lang="it-IT" sz="1000" dirty="0"/>
              <a:t>Scuola secondaria di I grado – Via Piceno – Prof.ssa Alessandra Serra – A.S. 2019/2020</a:t>
            </a:r>
          </a:p>
          <a:p>
            <a:r>
              <a:rPr lang="it-IT" sz="1000" dirty="0"/>
              <a:t> Immagini da S. Zanoli, ALIANTE Il volo della Scienza, Mondadori</a:t>
            </a:r>
          </a:p>
        </p:txBody>
      </p:sp>
    </p:spTree>
    <p:extLst>
      <p:ext uri="{BB962C8B-B14F-4D97-AF65-F5344CB8AC3E}">
        <p14:creationId xmlns:p14="http://schemas.microsoft.com/office/powerpoint/2010/main" val="1700509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B476AC-66E4-4D48-8923-0C5C99C3E6F3}"/>
              </a:ext>
            </a:extLst>
          </p:cNvPr>
          <p:cNvSpPr>
            <a:spLocks noGrp="1"/>
          </p:cNvSpPr>
          <p:nvPr>
            <p:ph type="title"/>
          </p:nvPr>
        </p:nvSpPr>
        <p:spPr/>
        <p:txBody>
          <a:bodyPr/>
          <a:lstStyle/>
          <a:p>
            <a:r>
              <a:rPr lang="it-IT" b="1" dirty="0"/>
              <a:t>CARATTERI EREDITARI e CARATTERI ACQUISITI</a:t>
            </a:r>
          </a:p>
        </p:txBody>
      </p:sp>
      <p:pic>
        <p:nvPicPr>
          <p:cNvPr id="4" name="Immagine 3">
            <a:extLst>
              <a:ext uri="{FF2B5EF4-FFF2-40B4-BE49-F238E27FC236}">
                <a16:creationId xmlns:a16="http://schemas.microsoft.com/office/drawing/2014/main" id="{1AD69579-95F2-4E56-A5EF-BFCDC0D1D8D8}"/>
              </a:ext>
            </a:extLst>
          </p:cNvPr>
          <p:cNvPicPr>
            <a:picLocks noChangeAspect="1"/>
          </p:cNvPicPr>
          <p:nvPr/>
        </p:nvPicPr>
        <p:blipFill>
          <a:blip r:embed="rId2"/>
          <a:stretch>
            <a:fillRect/>
          </a:stretch>
        </p:blipFill>
        <p:spPr>
          <a:xfrm>
            <a:off x="8430016" y="1581064"/>
            <a:ext cx="3264791" cy="5076520"/>
          </a:xfrm>
          <a:prstGeom prst="rect">
            <a:avLst/>
          </a:prstGeom>
        </p:spPr>
      </p:pic>
      <p:sp>
        <p:nvSpPr>
          <p:cNvPr id="6" name="CasellaDiTesto 5">
            <a:extLst>
              <a:ext uri="{FF2B5EF4-FFF2-40B4-BE49-F238E27FC236}">
                <a16:creationId xmlns:a16="http://schemas.microsoft.com/office/drawing/2014/main" id="{B791F7ED-4209-44F3-A32C-A48784F379F7}"/>
              </a:ext>
            </a:extLst>
          </p:cNvPr>
          <p:cNvSpPr txBox="1"/>
          <p:nvPr/>
        </p:nvSpPr>
        <p:spPr>
          <a:xfrm>
            <a:off x="925882" y="2395255"/>
            <a:ext cx="7140879" cy="2677656"/>
          </a:xfrm>
          <a:prstGeom prst="rect">
            <a:avLst/>
          </a:prstGeom>
          <a:noFill/>
        </p:spPr>
        <p:txBody>
          <a:bodyPr wrap="square" rtlCol="0">
            <a:spAutoFit/>
          </a:bodyPr>
          <a:lstStyle/>
          <a:p>
            <a:pPr marL="285750" indent="-285750">
              <a:buFont typeface="Arial" panose="020B0604020202020204" pitchFamily="34" charset="0"/>
              <a:buChar char="•"/>
            </a:pPr>
            <a:r>
              <a:rPr lang="it-IT" sz="2400" b="1" dirty="0"/>
              <a:t>CARATTERI ACQUISITI </a:t>
            </a:r>
            <a:r>
              <a:rPr lang="it-IT" sz="2400" dirty="0"/>
              <a:t>sono i caratteri che un organismo acquista per effetto dell’ambiente che lo circonda. Vengono acquisiti nel corso della vita e </a:t>
            </a:r>
            <a:r>
              <a:rPr lang="it-IT" sz="2400" b="1" dirty="0"/>
              <a:t>NON POSSONO ESSERE TRASMESSI</a:t>
            </a:r>
            <a:r>
              <a:rPr lang="it-IT" sz="2400" dirty="0"/>
              <a:t>.</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b="1" dirty="0"/>
              <a:t>CARATTERI EREDITARI </a:t>
            </a:r>
            <a:r>
              <a:rPr lang="it-IT" sz="2400" dirty="0"/>
              <a:t>qualsiasi caratteristica fenotipica che viene trasmessa dai genitori ai figli.</a:t>
            </a:r>
            <a:endParaRPr lang="it-IT" sz="2400" b="1" dirty="0"/>
          </a:p>
        </p:txBody>
      </p:sp>
      <p:pic>
        <p:nvPicPr>
          <p:cNvPr id="1026" name="Picture 2" descr="Risultati immagini per muscolo">
            <a:extLst>
              <a:ext uri="{FF2B5EF4-FFF2-40B4-BE49-F238E27FC236}">
                <a16:creationId xmlns:a16="http://schemas.microsoft.com/office/drawing/2014/main" id="{10658E80-E6B3-4DDB-96AF-9777390754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9"/>
          <a:stretch/>
        </p:blipFill>
        <p:spPr bwMode="auto">
          <a:xfrm>
            <a:off x="838200" y="5302260"/>
            <a:ext cx="1806814" cy="1465868"/>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piè di pagina 2">
            <a:extLst>
              <a:ext uri="{FF2B5EF4-FFF2-40B4-BE49-F238E27FC236}">
                <a16:creationId xmlns:a16="http://schemas.microsoft.com/office/drawing/2014/main" id="{2F476D3B-3357-4580-B55F-BFFC3079B8DE}"/>
              </a:ext>
            </a:extLst>
          </p:cNvPr>
          <p:cNvSpPr>
            <a:spLocks noGrp="1"/>
          </p:cNvSpPr>
          <p:nvPr>
            <p:ph type="ftr" sz="quarter" idx="11"/>
          </p:nvPr>
        </p:nvSpPr>
        <p:spPr>
          <a:xfrm>
            <a:off x="3241610" y="6403003"/>
            <a:ext cx="5708780" cy="365125"/>
          </a:xfrm>
        </p:spPr>
        <p:txBody>
          <a:bodyPr/>
          <a:lstStyle/>
          <a:p>
            <a:r>
              <a:rPr lang="it-IT" dirty="0"/>
              <a:t>Scuola secondaria di I grado – Via Piceno – Prof.ssa Alessandra Serra – A.S. 2019/2020 Immagini da S. Zanoli, ALIANTE Il volo della Scienza, Mondadori</a:t>
            </a:r>
          </a:p>
        </p:txBody>
      </p:sp>
    </p:spTree>
    <p:extLst>
      <p:ext uri="{BB962C8B-B14F-4D97-AF65-F5344CB8AC3E}">
        <p14:creationId xmlns:p14="http://schemas.microsoft.com/office/powerpoint/2010/main" val="386183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18BD079-4A30-48F9-8961-3D7AF7A633B8}"/>
              </a:ext>
            </a:extLst>
          </p:cNvPr>
          <p:cNvPicPr>
            <a:picLocks noChangeAspect="1"/>
          </p:cNvPicPr>
          <p:nvPr/>
        </p:nvPicPr>
        <p:blipFill>
          <a:blip r:embed="rId2"/>
          <a:stretch>
            <a:fillRect/>
          </a:stretch>
        </p:blipFill>
        <p:spPr>
          <a:xfrm>
            <a:off x="3627956" y="219646"/>
            <a:ext cx="5208134" cy="6273229"/>
          </a:xfrm>
          <a:prstGeom prst="rect">
            <a:avLst/>
          </a:prstGeom>
        </p:spPr>
      </p:pic>
      <p:sp>
        <p:nvSpPr>
          <p:cNvPr id="2" name="Segnaposto piè di pagina 1">
            <a:extLst>
              <a:ext uri="{FF2B5EF4-FFF2-40B4-BE49-F238E27FC236}">
                <a16:creationId xmlns:a16="http://schemas.microsoft.com/office/drawing/2014/main" id="{12C41B01-38E2-4362-A7ED-7498F5CAC2C5}"/>
              </a:ext>
            </a:extLst>
          </p:cNvPr>
          <p:cNvSpPr>
            <a:spLocks noGrp="1"/>
          </p:cNvSpPr>
          <p:nvPr>
            <p:ph type="ftr" sz="quarter" idx="11"/>
          </p:nvPr>
        </p:nvSpPr>
        <p:spPr>
          <a:xfrm>
            <a:off x="1556658" y="6492875"/>
            <a:ext cx="9078685" cy="365125"/>
          </a:xfrm>
        </p:spPr>
        <p:txBody>
          <a:bodyPr/>
          <a:lstStyle/>
          <a:p>
            <a:r>
              <a:rPr lang="it-IT" sz="1000" dirty="0"/>
              <a:t>Scuola secondaria di I grado – Via Piceno – Prof.ssa Alessandra Serra – A.S. 2019/2020 </a:t>
            </a:r>
          </a:p>
          <a:p>
            <a:r>
              <a:rPr lang="it-IT" sz="1000" dirty="0"/>
              <a:t>Immagini da S. Zanoli, ALIANTE Il volo della Scienza, Mondadori</a:t>
            </a:r>
          </a:p>
        </p:txBody>
      </p:sp>
    </p:spTree>
    <p:extLst>
      <p:ext uri="{BB962C8B-B14F-4D97-AF65-F5344CB8AC3E}">
        <p14:creationId xmlns:p14="http://schemas.microsoft.com/office/powerpoint/2010/main" val="268635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6E0840F-FAF6-4603-8D3F-0F95BE647F8B}"/>
              </a:ext>
            </a:extLst>
          </p:cNvPr>
          <p:cNvPicPr>
            <a:picLocks noChangeAspect="1"/>
          </p:cNvPicPr>
          <p:nvPr/>
        </p:nvPicPr>
        <p:blipFill rotWithShape="1">
          <a:blip r:embed="rId2"/>
          <a:srcRect b="1031"/>
          <a:stretch/>
        </p:blipFill>
        <p:spPr>
          <a:xfrm>
            <a:off x="4274829" y="0"/>
            <a:ext cx="7078971" cy="6787299"/>
          </a:xfrm>
          <a:prstGeom prst="rect">
            <a:avLst/>
          </a:prstGeom>
        </p:spPr>
      </p:pic>
      <p:sp>
        <p:nvSpPr>
          <p:cNvPr id="3" name="Titolo 2">
            <a:extLst>
              <a:ext uri="{FF2B5EF4-FFF2-40B4-BE49-F238E27FC236}">
                <a16:creationId xmlns:a16="http://schemas.microsoft.com/office/drawing/2014/main" id="{1C907A22-7CF6-45BB-8C3E-2B8C60A6299B}"/>
              </a:ext>
            </a:extLst>
          </p:cNvPr>
          <p:cNvSpPr>
            <a:spLocks noGrp="1"/>
          </p:cNvSpPr>
          <p:nvPr>
            <p:ph type="title"/>
          </p:nvPr>
        </p:nvSpPr>
        <p:spPr>
          <a:xfrm>
            <a:off x="593387" y="1575881"/>
            <a:ext cx="3044758" cy="2245165"/>
          </a:xfrm>
        </p:spPr>
        <p:txBody>
          <a:bodyPr>
            <a:normAutofit/>
          </a:bodyPr>
          <a:lstStyle/>
          <a:p>
            <a:r>
              <a:rPr lang="it-IT" b="1" dirty="0"/>
              <a:t>CARATTERI EREDITARI</a:t>
            </a:r>
          </a:p>
        </p:txBody>
      </p:sp>
      <p:sp>
        <p:nvSpPr>
          <p:cNvPr id="4" name="Segnaposto piè di pagina 3">
            <a:extLst>
              <a:ext uri="{FF2B5EF4-FFF2-40B4-BE49-F238E27FC236}">
                <a16:creationId xmlns:a16="http://schemas.microsoft.com/office/drawing/2014/main" id="{DD9D8090-6095-4A31-8EEB-4DAE39F63DCD}"/>
              </a:ext>
            </a:extLst>
          </p:cNvPr>
          <p:cNvSpPr>
            <a:spLocks noGrp="1"/>
          </p:cNvSpPr>
          <p:nvPr>
            <p:ph type="ftr" sz="quarter" idx="11"/>
          </p:nvPr>
        </p:nvSpPr>
        <p:spPr>
          <a:xfrm>
            <a:off x="436983" y="6422174"/>
            <a:ext cx="6103775" cy="365125"/>
          </a:xfrm>
        </p:spPr>
        <p:txBody>
          <a:bodyPr/>
          <a:lstStyle/>
          <a:p>
            <a:r>
              <a:rPr lang="it-IT" sz="1000" dirty="0"/>
              <a:t>Scuola secondaria di I grado – Via Piceno – Prof.ssa Alessandra Serra – A.S. 2019/2020</a:t>
            </a:r>
          </a:p>
          <a:p>
            <a:r>
              <a:rPr lang="it-IT" sz="1000" dirty="0"/>
              <a:t> Immagini da S. Zanoli, ALIANTE Il volo della Scienza, Mondadori</a:t>
            </a:r>
          </a:p>
        </p:txBody>
      </p:sp>
    </p:spTree>
    <p:extLst>
      <p:ext uri="{BB962C8B-B14F-4D97-AF65-F5344CB8AC3E}">
        <p14:creationId xmlns:p14="http://schemas.microsoft.com/office/powerpoint/2010/main" val="137922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ACF2D2-8A4F-423D-9499-550B1E90558A}"/>
              </a:ext>
            </a:extLst>
          </p:cNvPr>
          <p:cNvSpPr>
            <a:spLocks noGrp="1"/>
          </p:cNvSpPr>
          <p:nvPr>
            <p:ph type="title"/>
          </p:nvPr>
        </p:nvSpPr>
        <p:spPr>
          <a:xfrm>
            <a:off x="838200" y="365125"/>
            <a:ext cx="10515600" cy="1325563"/>
          </a:xfrm>
        </p:spPr>
        <p:txBody>
          <a:bodyPr/>
          <a:lstStyle/>
          <a:p>
            <a:pPr algn="ctr"/>
            <a:r>
              <a:rPr lang="it-IT" b="1" dirty="0"/>
              <a:t>I CARATTERI EREDITARI e I CROMOSOMI</a:t>
            </a:r>
          </a:p>
        </p:txBody>
      </p:sp>
      <p:sp>
        <p:nvSpPr>
          <p:cNvPr id="3" name="CasellaDiTesto 2">
            <a:extLst>
              <a:ext uri="{FF2B5EF4-FFF2-40B4-BE49-F238E27FC236}">
                <a16:creationId xmlns:a16="http://schemas.microsoft.com/office/drawing/2014/main" id="{5BD40747-3768-4860-AD0E-D6F424051175}"/>
              </a:ext>
            </a:extLst>
          </p:cNvPr>
          <p:cNvSpPr txBox="1"/>
          <p:nvPr/>
        </p:nvSpPr>
        <p:spPr>
          <a:xfrm>
            <a:off x="461914" y="1857081"/>
            <a:ext cx="4674290" cy="3108543"/>
          </a:xfrm>
          <a:prstGeom prst="rect">
            <a:avLst/>
          </a:prstGeom>
          <a:noFill/>
        </p:spPr>
        <p:txBody>
          <a:bodyPr wrap="square" rtlCol="0">
            <a:spAutoFit/>
          </a:bodyPr>
          <a:lstStyle/>
          <a:p>
            <a:pPr algn="ctr"/>
            <a:r>
              <a:rPr lang="it-IT" sz="2800" dirty="0"/>
              <a:t>Il biologo </a:t>
            </a:r>
            <a:r>
              <a:rPr lang="it-IT" sz="2800" b="1" dirty="0"/>
              <a:t>Walter Sutton </a:t>
            </a:r>
            <a:r>
              <a:rPr lang="it-IT" sz="2800" dirty="0"/>
              <a:t>mentre studiava la formazione degli ovuli e degli spermatozoi osservò che i fattori ereditari scoperti da Mendel si comportavano in modo simile ai </a:t>
            </a:r>
            <a:r>
              <a:rPr lang="it-IT" sz="2800" b="1" dirty="0"/>
              <a:t>CROMOSOMI</a:t>
            </a:r>
          </a:p>
        </p:txBody>
      </p:sp>
      <p:pic>
        <p:nvPicPr>
          <p:cNvPr id="4" name="Immagine 3">
            <a:extLst>
              <a:ext uri="{FF2B5EF4-FFF2-40B4-BE49-F238E27FC236}">
                <a16:creationId xmlns:a16="http://schemas.microsoft.com/office/drawing/2014/main" id="{129DA03E-8A0B-4E90-9B37-A050C810AB4E}"/>
              </a:ext>
            </a:extLst>
          </p:cNvPr>
          <p:cNvPicPr>
            <a:picLocks noChangeAspect="1"/>
          </p:cNvPicPr>
          <p:nvPr/>
        </p:nvPicPr>
        <p:blipFill>
          <a:blip r:embed="rId2"/>
          <a:stretch>
            <a:fillRect/>
          </a:stretch>
        </p:blipFill>
        <p:spPr>
          <a:xfrm>
            <a:off x="7480002" y="1762088"/>
            <a:ext cx="2908335" cy="3012204"/>
          </a:xfrm>
          <a:prstGeom prst="rect">
            <a:avLst/>
          </a:prstGeom>
        </p:spPr>
      </p:pic>
      <p:sp>
        <p:nvSpPr>
          <p:cNvPr id="6" name="Freccia circolare in su 5">
            <a:extLst>
              <a:ext uri="{FF2B5EF4-FFF2-40B4-BE49-F238E27FC236}">
                <a16:creationId xmlns:a16="http://schemas.microsoft.com/office/drawing/2014/main" id="{F5D79A75-4702-455E-AF53-219741BA8A4A}"/>
              </a:ext>
            </a:extLst>
          </p:cNvPr>
          <p:cNvSpPr/>
          <p:nvPr/>
        </p:nvSpPr>
        <p:spPr>
          <a:xfrm>
            <a:off x="3383521" y="4940685"/>
            <a:ext cx="5007566" cy="139415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5" name="Segnaposto piè di pagina 4">
            <a:extLst>
              <a:ext uri="{FF2B5EF4-FFF2-40B4-BE49-F238E27FC236}">
                <a16:creationId xmlns:a16="http://schemas.microsoft.com/office/drawing/2014/main" id="{F02D016E-03AC-4CEE-A883-966AE09E56CE}"/>
              </a:ext>
            </a:extLst>
          </p:cNvPr>
          <p:cNvSpPr>
            <a:spLocks noGrp="1"/>
          </p:cNvSpPr>
          <p:nvPr>
            <p:ph type="ftr" sz="quarter" idx="11"/>
          </p:nvPr>
        </p:nvSpPr>
        <p:spPr>
          <a:xfrm>
            <a:off x="3053443" y="6492875"/>
            <a:ext cx="6085114" cy="365125"/>
          </a:xfrm>
        </p:spPr>
        <p:txBody>
          <a:bodyPr/>
          <a:lstStyle/>
          <a:p>
            <a:r>
              <a:rPr lang="it-IT" sz="1000" dirty="0"/>
              <a:t>Scuola secondaria di I grado – Via Piceno – Prof.ssa Alessandra Serra – A.S. 2019/2020 Immagini da S. Zanoli, ALIANTE Il volo della Scienza, Mondadori</a:t>
            </a:r>
          </a:p>
        </p:txBody>
      </p:sp>
    </p:spTree>
    <p:extLst>
      <p:ext uri="{BB962C8B-B14F-4D97-AF65-F5344CB8AC3E}">
        <p14:creationId xmlns:p14="http://schemas.microsoft.com/office/powerpoint/2010/main" val="392169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B6D665-AF68-452E-AB17-E905C6080B91}"/>
              </a:ext>
            </a:extLst>
          </p:cNvPr>
          <p:cNvSpPr>
            <a:spLocks noGrp="1"/>
          </p:cNvSpPr>
          <p:nvPr>
            <p:ph type="title"/>
          </p:nvPr>
        </p:nvSpPr>
        <p:spPr/>
        <p:txBody>
          <a:bodyPr/>
          <a:lstStyle/>
          <a:p>
            <a:pPr algn="ctr"/>
            <a:r>
              <a:rPr lang="it-IT" b="1" dirty="0"/>
              <a:t>TEORIA CROMOSOMICA DELL’EREDITARIETÀ</a:t>
            </a:r>
            <a:endParaRPr lang="it-IT" dirty="0"/>
          </a:p>
        </p:txBody>
      </p:sp>
      <p:sp>
        <p:nvSpPr>
          <p:cNvPr id="3" name="CasellaDiTesto 2">
            <a:extLst>
              <a:ext uri="{FF2B5EF4-FFF2-40B4-BE49-F238E27FC236}">
                <a16:creationId xmlns:a16="http://schemas.microsoft.com/office/drawing/2014/main" id="{C3305F26-E69A-4450-96B9-22A2680C5746}"/>
              </a:ext>
            </a:extLst>
          </p:cNvPr>
          <p:cNvSpPr txBox="1"/>
          <p:nvPr/>
        </p:nvSpPr>
        <p:spPr>
          <a:xfrm>
            <a:off x="838199" y="1690688"/>
            <a:ext cx="10869892" cy="707886"/>
          </a:xfrm>
          <a:prstGeom prst="rect">
            <a:avLst/>
          </a:prstGeom>
          <a:noFill/>
        </p:spPr>
        <p:txBody>
          <a:bodyPr wrap="square" rtlCol="0">
            <a:spAutoFit/>
          </a:bodyPr>
          <a:lstStyle/>
          <a:p>
            <a:r>
              <a:rPr lang="it-IT" sz="2000" dirty="0"/>
              <a:t>In tutte le cellule del nostro corpo, le cellule somatiche, sono presenti due copie di ogni cromosoma.</a:t>
            </a:r>
          </a:p>
          <a:p>
            <a:r>
              <a:rPr lang="it-IT" sz="2000" dirty="0"/>
              <a:t>Nelle cellule sessuali, ovulo e spermatozoo è presente invece una sola copia di ogni cromosoma.</a:t>
            </a:r>
          </a:p>
        </p:txBody>
      </p:sp>
      <p:pic>
        <p:nvPicPr>
          <p:cNvPr id="5" name="Immagine 4">
            <a:extLst>
              <a:ext uri="{FF2B5EF4-FFF2-40B4-BE49-F238E27FC236}">
                <a16:creationId xmlns:a16="http://schemas.microsoft.com/office/drawing/2014/main" id="{CC22A3E2-4FC8-41A3-9DB5-4578091702B9}"/>
              </a:ext>
            </a:extLst>
          </p:cNvPr>
          <p:cNvPicPr>
            <a:picLocks noChangeAspect="1"/>
          </p:cNvPicPr>
          <p:nvPr/>
        </p:nvPicPr>
        <p:blipFill>
          <a:blip r:embed="rId2"/>
          <a:stretch>
            <a:fillRect/>
          </a:stretch>
        </p:blipFill>
        <p:spPr>
          <a:xfrm>
            <a:off x="1470041" y="2650748"/>
            <a:ext cx="2238375" cy="3762375"/>
          </a:xfrm>
          <a:prstGeom prst="rect">
            <a:avLst/>
          </a:prstGeom>
        </p:spPr>
      </p:pic>
      <p:sp>
        <p:nvSpPr>
          <p:cNvPr id="6" name="CasellaDiTesto 5">
            <a:extLst>
              <a:ext uri="{FF2B5EF4-FFF2-40B4-BE49-F238E27FC236}">
                <a16:creationId xmlns:a16="http://schemas.microsoft.com/office/drawing/2014/main" id="{7CC580D1-413F-4D8A-81FD-002956CC0330}"/>
              </a:ext>
            </a:extLst>
          </p:cNvPr>
          <p:cNvSpPr txBox="1"/>
          <p:nvPr/>
        </p:nvSpPr>
        <p:spPr>
          <a:xfrm>
            <a:off x="5231875" y="2724346"/>
            <a:ext cx="6297105" cy="1323439"/>
          </a:xfrm>
          <a:prstGeom prst="rect">
            <a:avLst/>
          </a:prstGeom>
          <a:noFill/>
        </p:spPr>
        <p:txBody>
          <a:bodyPr wrap="square" rtlCol="0">
            <a:spAutoFit/>
          </a:bodyPr>
          <a:lstStyle/>
          <a:p>
            <a:r>
              <a:rPr lang="it-IT" sz="2000" dirty="0"/>
              <a:t>Quando ovulo e spermatozoo si uniscono a formare lo zigote ognuno porterà i suoi cromosomi.</a:t>
            </a:r>
          </a:p>
          <a:p>
            <a:r>
              <a:rPr lang="it-IT" sz="2000" dirty="0"/>
              <a:t>Lo zigote avrà quindi un copia portata dal padre e una copia portata dalla madre di ogni cromosoma.</a:t>
            </a:r>
          </a:p>
        </p:txBody>
      </p:sp>
      <p:sp>
        <p:nvSpPr>
          <p:cNvPr id="7" name="CasellaDiTesto 6">
            <a:extLst>
              <a:ext uri="{FF2B5EF4-FFF2-40B4-BE49-F238E27FC236}">
                <a16:creationId xmlns:a16="http://schemas.microsoft.com/office/drawing/2014/main" id="{9959810B-BFC7-4EDF-AF14-C37D406B5EDC}"/>
              </a:ext>
            </a:extLst>
          </p:cNvPr>
          <p:cNvSpPr txBox="1"/>
          <p:nvPr/>
        </p:nvSpPr>
        <p:spPr>
          <a:xfrm>
            <a:off x="4374037" y="4465650"/>
            <a:ext cx="6872139" cy="1569660"/>
          </a:xfrm>
          <a:prstGeom prst="rect">
            <a:avLst/>
          </a:prstGeom>
          <a:noFill/>
        </p:spPr>
        <p:txBody>
          <a:bodyPr wrap="square" rtlCol="0">
            <a:spAutoFit/>
          </a:bodyPr>
          <a:lstStyle/>
          <a:p>
            <a:r>
              <a:rPr lang="it-IT" sz="3200" dirty="0"/>
              <a:t>I cromosomi materni e paterni trasmessi ai figli contengono i </a:t>
            </a:r>
            <a:r>
              <a:rPr lang="it-IT" sz="3200" b="1" dirty="0"/>
              <a:t>fattori ereditari mendeliani</a:t>
            </a:r>
          </a:p>
        </p:txBody>
      </p:sp>
      <p:sp>
        <p:nvSpPr>
          <p:cNvPr id="4" name="Segnaposto piè di pagina 3">
            <a:extLst>
              <a:ext uri="{FF2B5EF4-FFF2-40B4-BE49-F238E27FC236}">
                <a16:creationId xmlns:a16="http://schemas.microsoft.com/office/drawing/2014/main" id="{9223542F-EB8D-40E6-9DBF-FA2A61DF6BC4}"/>
              </a:ext>
            </a:extLst>
          </p:cNvPr>
          <p:cNvSpPr>
            <a:spLocks noGrp="1"/>
          </p:cNvSpPr>
          <p:nvPr>
            <p:ph type="ftr" sz="quarter" idx="11"/>
          </p:nvPr>
        </p:nvSpPr>
        <p:spPr>
          <a:xfrm>
            <a:off x="1850572" y="6413123"/>
            <a:ext cx="8490856" cy="365125"/>
          </a:xfrm>
        </p:spPr>
        <p:txBody>
          <a:bodyPr/>
          <a:lstStyle/>
          <a:p>
            <a:r>
              <a:rPr lang="it-IT" sz="1000" dirty="0"/>
              <a:t>Scuola secondaria di I grado – Via Piceno – Prof.ssa Alessandra Serra – A.S. 2019/2020 </a:t>
            </a:r>
          </a:p>
          <a:p>
            <a:r>
              <a:rPr lang="it-IT" sz="1000" dirty="0"/>
              <a:t>Immagini da S. Zanoli, ALIANTE Il volo della Scienza, Mondadori</a:t>
            </a:r>
          </a:p>
        </p:txBody>
      </p:sp>
    </p:spTree>
    <p:extLst>
      <p:ext uri="{BB962C8B-B14F-4D97-AF65-F5344CB8AC3E}">
        <p14:creationId xmlns:p14="http://schemas.microsoft.com/office/powerpoint/2010/main" val="353299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47ADBD-BEE8-4FC1-AFF6-CA4B35D88016}"/>
              </a:ext>
            </a:extLst>
          </p:cNvPr>
          <p:cNvSpPr>
            <a:spLocks noGrp="1"/>
          </p:cNvSpPr>
          <p:nvPr>
            <p:ph type="title"/>
          </p:nvPr>
        </p:nvSpPr>
        <p:spPr>
          <a:xfrm>
            <a:off x="838200" y="95501"/>
            <a:ext cx="10515600" cy="1325563"/>
          </a:xfrm>
        </p:spPr>
        <p:txBody>
          <a:bodyPr/>
          <a:lstStyle/>
          <a:p>
            <a:pPr algn="ctr"/>
            <a:r>
              <a:rPr lang="it-IT" b="1" dirty="0"/>
              <a:t>I CROMOSOMI</a:t>
            </a:r>
          </a:p>
        </p:txBody>
      </p:sp>
      <p:sp>
        <p:nvSpPr>
          <p:cNvPr id="13" name="CasellaDiTesto 12">
            <a:extLst>
              <a:ext uri="{FF2B5EF4-FFF2-40B4-BE49-F238E27FC236}">
                <a16:creationId xmlns:a16="http://schemas.microsoft.com/office/drawing/2014/main" id="{61F85BF2-DB81-440B-A036-11446C11F7CA}"/>
              </a:ext>
            </a:extLst>
          </p:cNvPr>
          <p:cNvSpPr txBox="1"/>
          <p:nvPr/>
        </p:nvSpPr>
        <p:spPr>
          <a:xfrm>
            <a:off x="668320" y="1859340"/>
            <a:ext cx="5159015" cy="1569660"/>
          </a:xfrm>
          <a:prstGeom prst="rect">
            <a:avLst/>
          </a:prstGeom>
          <a:noFill/>
        </p:spPr>
        <p:txBody>
          <a:bodyPr wrap="square" rtlCol="0">
            <a:spAutoFit/>
          </a:bodyPr>
          <a:lstStyle/>
          <a:p>
            <a:r>
              <a:rPr lang="it-IT" sz="2400" dirty="0"/>
              <a:t>Sono delle strutture che si formano quando la cellula deve dividersi e sono costituiti da lunghi filamenti di DNA e proteine. </a:t>
            </a:r>
          </a:p>
        </p:txBody>
      </p:sp>
      <p:sp>
        <p:nvSpPr>
          <p:cNvPr id="14" name="CasellaDiTesto 13">
            <a:extLst>
              <a:ext uri="{FF2B5EF4-FFF2-40B4-BE49-F238E27FC236}">
                <a16:creationId xmlns:a16="http://schemas.microsoft.com/office/drawing/2014/main" id="{E943DF5B-59DB-49C5-9B9F-27F8226E3863}"/>
              </a:ext>
            </a:extLst>
          </p:cNvPr>
          <p:cNvSpPr txBox="1"/>
          <p:nvPr/>
        </p:nvSpPr>
        <p:spPr>
          <a:xfrm>
            <a:off x="254524" y="4714722"/>
            <a:ext cx="6354256" cy="1384995"/>
          </a:xfrm>
          <a:prstGeom prst="rect">
            <a:avLst/>
          </a:prstGeom>
          <a:noFill/>
        </p:spPr>
        <p:txBody>
          <a:bodyPr wrap="square" rtlCol="0">
            <a:spAutoFit/>
          </a:bodyPr>
          <a:lstStyle/>
          <a:p>
            <a:r>
              <a:rPr lang="it-IT" sz="2800" dirty="0"/>
              <a:t>Il </a:t>
            </a:r>
            <a:r>
              <a:rPr lang="it-IT" sz="2800" b="1" dirty="0"/>
              <a:t>DNA</a:t>
            </a:r>
            <a:r>
              <a:rPr lang="it-IT" sz="2800" dirty="0"/>
              <a:t>, </a:t>
            </a:r>
            <a:r>
              <a:rPr lang="it-IT" sz="2800" b="1" dirty="0"/>
              <a:t>acido </a:t>
            </a:r>
            <a:r>
              <a:rPr lang="it-IT" sz="2800" b="1" dirty="0" err="1"/>
              <a:t>desossinucleico</a:t>
            </a:r>
            <a:r>
              <a:rPr lang="it-IT" sz="2800" b="1" dirty="0"/>
              <a:t> è una molecola formata da un doppio filamento molto lungo e avvolto a spirale.</a:t>
            </a:r>
          </a:p>
        </p:txBody>
      </p:sp>
      <p:pic>
        <p:nvPicPr>
          <p:cNvPr id="15" name="Immagine 14">
            <a:extLst>
              <a:ext uri="{FF2B5EF4-FFF2-40B4-BE49-F238E27FC236}">
                <a16:creationId xmlns:a16="http://schemas.microsoft.com/office/drawing/2014/main" id="{A8258939-042C-4DC8-9E09-2B361FA6F2EF}"/>
              </a:ext>
            </a:extLst>
          </p:cNvPr>
          <p:cNvPicPr>
            <a:picLocks noChangeAspect="1"/>
          </p:cNvPicPr>
          <p:nvPr/>
        </p:nvPicPr>
        <p:blipFill>
          <a:blip r:embed="rId3"/>
          <a:stretch>
            <a:fillRect/>
          </a:stretch>
        </p:blipFill>
        <p:spPr>
          <a:xfrm>
            <a:off x="7147249" y="1284857"/>
            <a:ext cx="4591036" cy="5071493"/>
          </a:xfrm>
          <a:prstGeom prst="rect">
            <a:avLst/>
          </a:prstGeom>
        </p:spPr>
      </p:pic>
      <p:sp>
        <p:nvSpPr>
          <p:cNvPr id="3" name="Segnaposto piè di pagina 2">
            <a:extLst>
              <a:ext uri="{FF2B5EF4-FFF2-40B4-BE49-F238E27FC236}">
                <a16:creationId xmlns:a16="http://schemas.microsoft.com/office/drawing/2014/main" id="{AE148914-A8F8-4179-9677-21A39C2D0153}"/>
              </a:ext>
            </a:extLst>
          </p:cNvPr>
          <p:cNvSpPr>
            <a:spLocks noGrp="1"/>
          </p:cNvSpPr>
          <p:nvPr>
            <p:ph type="ftr" sz="quarter" idx="11"/>
          </p:nvPr>
        </p:nvSpPr>
        <p:spPr>
          <a:xfrm>
            <a:off x="2438400" y="6429501"/>
            <a:ext cx="7315200" cy="365125"/>
          </a:xfrm>
        </p:spPr>
        <p:txBody>
          <a:bodyPr/>
          <a:lstStyle/>
          <a:p>
            <a:r>
              <a:rPr lang="it-IT" sz="1000" dirty="0"/>
              <a:t>Scuola secondaria di I grado – Via Piceno – Prof.ssa Alessandra Serra – A.S. 2019/2020 </a:t>
            </a:r>
          </a:p>
          <a:p>
            <a:r>
              <a:rPr lang="it-IT" sz="1000" dirty="0"/>
              <a:t>Immagini da S. Zanoli, ALIANTE Il volo della Scienza, Mondadori</a:t>
            </a:r>
          </a:p>
        </p:txBody>
      </p:sp>
    </p:spTree>
    <p:extLst>
      <p:ext uri="{BB962C8B-B14F-4D97-AF65-F5344CB8AC3E}">
        <p14:creationId xmlns:p14="http://schemas.microsoft.com/office/powerpoint/2010/main" val="92626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BC92C8-598D-4BD3-9817-04E28FBE93F7}"/>
              </a:ext>
            </a:extLst>
          </p:cNvPr>
          <p:cNvSpPr>
            <a:spLocks noGrp="1"/>
          </p:cNvSpPr>
          <p:nvPr>
            <p:ph type="title"/>
          </p:nvPr>
        </p:nvSpPr>
        <p:spPr/>
        <p:txBody>
          <a:bodyPr/>
          <a:lstStyle/>
          <a:p>
            <a:pPr algn="ctr"/>
            <a:r>
              <a:rPr lang="it-IT" b="1" dirty="0"/>
              <a:t>I CROMOSOMI</a:t>
            </a:r>
          </a:p>
        </p:txBody>
      </p:sp>
      <p:sp>
        <p:nvSpPr>
          <p:cNvPr id="3" name="CasellaDiTesto 2">
            <a:extLst>
              <a:ext uri="{FF2B5EF4-FFF2-40B4-BE49-F238E27FC236}">
                <a16:creationId xmlns:a16="http://schemas.microsoft.com/office/drawing/2014/main" id="{F98F5ABB-D1E4-43F6-AD72-C65E1C52ECF9}"/>
              </a:ext>
            </a:extLst>
          </p:cNvPr>
          <p:cNvSpPr txBox="1"/>
          <p:nvPr/>
        </p:nvSpPr>
        <p:spPr>
          <a:xfrm>
            <a:off x="650751" y="1690688"/>
            <a:ext cx="7510756" cy="4401205"/>
          </a:xfrm>
          <a:prstGeom prst="rect">
            <a:avLst/>
          </a:prstGeom>
          <a:noFill/>
        </p:spPr>
        <p:txBody>
          <a:bodyPr wrap="square" rtlCol="0">
            <a:spAutoFit/>
          </a:bodyPr>
          <a:lstStyle/>
          <a:p>
            <a:r>
              <a:rPr lang="it-IT" sz="2800" dirty="0"/>
              <a:t>Nell’uomo:</a:t>
            </a:r>
          </a:p>
          <a:p>
            <a:pPr marL="285750" indent="-285750">
              <a:buFont typeface="Arial" panose="020B0604020202020204" pitchFamily="34" charset="0"/>
              <a:buChar char="•"/>
            </a:pPr>
            <a:r>
              <a:rPr lang="it-IT" sz="2800" dirty="0"/>
              <a:t>Le cellule somatiche contengono </a:t>
            </a:r>
            <a:r>
              <a:rPr lang="it-IT" sz="2800" b="1" dirty="0"/>
              <a:t>46 cromosomi</a:t>
            </a:r>
            <a:r>
              <a:rPr lang="it-IT" sz="2800" dirty="0"/>
              <a:t>, </a:t>
            </a:r>
            <a:r>
              <a:rPr lang="it-IT" sz="2800" b="1" dirty="0"/>
              <a:t>23 coppie </a:t>
            </a:r>
            <a:r>
              <a:rPr lang="it-IT" sz="2800" dirty="0"/>
              <a:t>di cromosomi omologhi, e sono dette </a:t>
            </a:r>
            <a:r>
              <a:rPr lang="it-IT" sz="2800" b="1" dirty="0"/>
              <a:t>DIPLOIDI</a:t>
            </a:r>
          </a:p>
          <a:p>
            <a:pPr marL="285750" indent="-285750">
              <a:buFont typeface="Arial" panose="020B0604020202020204" pitchFamily="34" charset="0"/>
              <a:buChar char="•"/>
            </a:pPr>
            <a:r>
              <a:rPr lang="it-IT" sz="2800" dirty="0"/>
              <a:t>Le cellule sessuali o gameti contengono </a:t>
            </a:r>
            <a:r>
              <a:rPr lang="it-IT" sz="2800" b="1" dirty="0"/>
              <a:t>23 cromosomi</a:t>
            </a:r>
            <a:r>
              <a:rPr lang="it-IT" sz="2800" dirty="0"/>
              <a:t>, e sono dette </a:t>
            </a:r>
            <a:r>
              <a:rPr lang="it-IT" sz="2800" b="1" dirty="0"/>
              <a:t>APLOIDI</a:t>
            </a:r>
          </a:p>
          <a:p>
            <a:endParaRPr lang="it-IT" sz="2800" b="1" dirty="0"/>
          </a:p>
          <a:p>
            <a:r>
              <a:rPr lang="it-IT" sz="2800" dirty="0"/>
              <a:t>Durante la fecondazione i gameti si uniscono a formare lo </a:t>
            </a:r>
            <a:r>
              <a:rPr lang="it-IT" sz="2800" b="1" dirty="0"/>
              <a:t>zigote</a:t>
            </a:r>
            <a:r>
              <a:rPr lang="it-IT" sz="2800" dirty="0"/>
              <a:t> che conterrà </a:t>
            </a:r>
            <a:r>
              <a:rPr lang="it-IT" sz="2800" b="1" dirty="0"/>
              <a:t>46 cromosomi</a:t>
            </a:r>
            <a:r>
              <a:rPr lang="it-IT" sz="2800" dirty="0"/>
              <a:t>, 23 derivati dalla madre e 23 derivati dal padre.</a:t>
            </a:r>
          </a:p>
        </p:txBody>
      </p:sp>
      <p:pic>
        <p:nvPicPr>
          <p:cNvPr id="4" name="Immagine 3">
            <a:extLst>
              <a:ext uri="{FF2B5EF4-FFF2-40B4-BE49-F238E27FC236}">
                <a16:creationId xmlns:a16="http://schemas.microsoft.com/office/drawing/2014/main" id="{0AFC2D36-62D6-4D7D-AF52-BDB1AE41D5D1}"/>
              </a:ext>
            </a:extLst>
          </p:cNvPr>
          <p:cNvPicPr>
            <a:picLocks noChangeAspect="1"/>
          </p:cNvPicPr>
          <p:nvPr/>
        </p:nvPicPr>
        <p:blipFill rotWithShape="1">
          <a:blip r:embed="rId2"/>
          <a:srcRect l="5984" t="11064" r="66650" b="19290"/>
          <a:stretch/>
        </p:blipFill>
        <p:spPr>
          <a:xfrm>
            <a:off x="8579795" y="1400783"/>
            <a:ext cx="3336588" cy="4776282"/>
          </a:xfrm>
          <a:prstGeom prst="rect">
            <a:avLst/>
          </a:prstGeom>
        </p:spPr>
      </p:pic>
      <p:sp>
        <p:nvSpPr>
          <p:cNvPr id="5" name="Segnaposto piè di pagina 4">
            <a:extLst>
              <a:ext uri="{FF2B5EF4-FFF2-40B4-BE49-F238E27FC236}">
                <a16:creationId xmlns:a16="http://schemas.microsoft.com/office/drawing/2014/main" id="{B5CD110A-36C7-4A01-AB32-AA082751A9E9}"/>
              </a:ext>
            </a:extLst>
          </p:cNvPr>
          <p:cNvSpPr>
            <a:spLocks noGrp="1"/>
          </p:cNvSpPr>
          <p:nvPr>
            <p:ph type="ftr" sz="quarter" idx="11"/>
          </p:nvPr>
        </p:nvSpPr>
        <p:spPr>
          <a:xfrm>
            <a:off x="3240055" y="6492875"/>
            <a:ext cx="5711890" cy="365125"/>
          </a:xfrm>
        </p:spPr>
        <p:txBody>
          <a:bodyPr/>
          <a:lstStyle/>
          <a:p>
            <a:r>
              <a:rPr lang="it-IT" sz="1000" dirty="0"/>
              <a:t>Scuola secondaria di I grado – Via Piceno – Prof.ssa Alessandra Serra – A.S. 2019/2020 Immagini da S. Zanoli, ALIANTE Il volo della Scienza, Mondadori</a:t>
            </a:r>
          </a:p>
        </p:txBody>
      </p:sp>
    </p:spTree>
    <p:extLst>
      <p:ext uri="{BB962C8B-B14F-4D97-AF65-F5344CB8AC3E}">
        <p14:creationId xmlns:p14="http://schemas.microsoft.com/office/powerpoint/2010/main" val="32888359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1252</Words>
  <Application>Microsoft Office PowerPoint</Application>
  <PresentationFormat>Widescreen</PresentationFormat>
  <Paragraphs>111</Paragraphs>
  <Slides>17</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Calibri</vt:lpstr>
      <vt:lpstr>Calibri Light</vt:lpstr>
      <vt:lpstr>Tema di Office</vt:lpstr>
      <vt:lpstr>GENOTIPO e FENOTIPO</vt:lpstr>
      <vt:lpstr>GENOTIPO e FENOTIPO</vt:lpstr>
      <vt:lpstr>CARATTERI EREDITARI e CARATTERI ACQUISITI</vt:lpstr>
      <vt:lpstr>Presentazione standard di PowerPoint</vt:lpstr>
      <vt:lpstr>CARATTERI EREDITARI</vt:lpstr>
      <vt:lpstr>I CARATTERI EREDITARI e I CROMOSOMI</vt:lpstr>
      <vt:lpstr>TEORIA CROMOSOMICA DELL’EREDITARIETÀ</vt:lpstr>
      <vt:lpstr>I CROMOSOMI</vt:lpstr>
      <vt:lpstr>I CROMOSOMI</vt:lpstr>
      <vt:lpstr>  I GENI</vt:lpstr>
      <vt:lpstr> I GENI</vt:lpstr>
      <vt:lpstr>Presentazione standard di PowerPoint</vt:lpstr>
      <vt:lpstr>LE MALATTIE GENETICHE</vt:lpstr>
      <vt:lpstr>MALATTIE AUTOSOMICHE RECESSIVE</vt:lpstr>
      <vt:lpstr>MALATTIE AUTOSOMICHE DOMINANTI</vt:lpstr>
      <vt:lpstr>I CROMOSOMI SESSUALI</vt:lpstr>
      <vt:lpstr>MALATTIE GENETICHE LEGATE AL SESSO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GENOTIPO e FENOTIPO</dc:title>
  <dc:creator>Alessandra Serra</dc:creator>
  <cp:lastModifiedBy>Marisa Piras</cp:lastModifiedBy>
  <cp:revision>31</cp:revision>
  <dcterms:created xsi:type="dcterms:W3CDTF">2020-01-12T14:11:46Z</dcterms:created>
  <dcterms:modified xsi:type="dcterms:W3CDTF">2020-01-19T19:32:40Z</dcterms:modified>
</cp:coreProperties>
</file>